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handoutMasterIdLst>
    <p:handoutMasterId r:id="rId15"/>
  </p:handoutMasterIdLst>
  <p:sldIdLst>
    <p:sldId id="257" r:id="rId2"/>
    <p:sldId id="260" r:id="rId3"/>
    <p:sldId id="268" r:id="rId4"/>
    <p:sldId id="258" r:id="rId5"/>
    <p:sldId id="308" r:id="rId6"/>
    <p:sldId id="312" r:id="rId7"/>
    <p:sldId id="313" r:id="rId8"/>
    <p:sldId id="314" r:id="rId9"/>
    <p:sldId id="315" r:id="rId10"/>
    <p:sldId id="310" r:id="rId11"/>
    <p:sldId id="311" r:id="rId12"/>
    <p:sldId id="261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82" autoAdjust="0"/>
    <p:restoredTop sz="75624" autoAdjust="0"/>
  </p:normalViewPr>
  <p:slideViewPr>
    <p:cSldViewPr snapToGrid="0">
      <p:cViewPr varScale="1">
        <p:scale>
          <a:sx n="83" d="100"/>
          <a:sy n="83" d="100"/>
        </p:scale>
        <p:origin x="2226" y="126"/>
      </p:cViewPr>
      <p:guideLst>
        <p:guide orient="horz" pos="2184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3038475" cy="466725"/>
          </a:xfrm>
          <a:prstGeom prst="rect">
            <a:avLst/>
          </a:prstGeom>
        </p:spPr>
        <p:txBody>
          <a:bodyPr vert="horz" lIns="91400" tIns="45699" rIns="91400" bIns="4569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1" y="3"/>
            <a:ext cx="3038475" cy="466725"/>
          </a:xfrm>
          <a:prstGeom prst="rect">
            <a:avLst/>
          </a:prstGeom>
        </p:spPr>
        <p:txBody>
          <a:bodyPr vert="horz" lIns="91400" tIns="45699" rIns="91400" bIns="45699" rtlCol="0"/>
          <a:lstStyle>
            <a:lvl1pPr algn="r">
              <a:defRPr sz="1200"/>
            </a:lvl1pPr>
          </a:lstStyle>
          <a:p>
            <a:fld id="{96F50282-9C08-4753-A3A0-F1C9E249E104}" type="datetimeFigureOut">
              <a:rPr lang="en-US" smtClean="0"/>
              <a:t>4/23/2018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8829678"/>
            <a:ext cx="3038475" cy="466725"/>
          </a:xfrm>
          <a:prstGeom prst="rect">
            <a:avLst/>
          </a:prstGeom>
        </p:spPr>
        <p:txBody>
          <a:bodyPr vert="horz" lIns="91400" tIns="45699" rIns="91400" bIns="4569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1" y="8829678"/>
            <a:ext cx="3038475" cy="466725"/>
          </a:xfrm>
          <a:prstGeom prst="rect">
            <a:avLst/>
          </a:prstGeom>
        </p:spPr>
        <p:txBody>
          <a:bodyPr vert="horz" lIns="91400" tIns="45699" rIns="91400" bIns="45699" rtlCol="0" anchor="b"/>
          <a:lstStyle>
            <a:lvl1pPr algn="r">
              <a:defRPr sz="1200"/>
            </a:lvl1pPr>
          </a:lstStyle>
          <a:p>
            <a:fld id="{DD3B0EAD-04BD-413A-993C-66C4F66331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3902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4"/>
          </a:xfrm>
          <a:prstGeom prst="rect">
            <a:avLst/>
          </a:prstGeom>
        </p:spPr>
        <p:txBody>
          <a:bodyPr vert="horz" lIns="93131" tIns="46566" rIns="93131" bIns="4656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6434"/>
          </a:xfrm>
          <a:prstGeom prst="rect">
            <a:avLst/>
          </a:prstGeom>
        </p:spPr>
        <p:txBody>
          <a:bodyPr vert="horz" lIns="93131" tIns="46566" rIns="93131" bIns="46566" rtlCol="0"/>
          <a:lstStyle>
            <a:lvl1pPr algn="r">
              <a:defRPr sz="1200"/>
            </a:lvl1pPr>
          </a:lstStyle>
          <a:p>
            <a:fld id="{865D387C-4F71-4D30-98C2-BC127C010AE1}" type="datetimeFigureOut">
              <a:rPr lang="en-US" smtClean="0"/>
              <a:t>4/23/2018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2875" y="1162050"/>
            <a:ext cx="4184650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31" tIns="46566" rIns="93131" bIns="4656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660458"/>
          </a:xfrm>
          <a:prstGeom prst="rect">
            <a:avLst/>
          </a:prstGeom>
        </p:spPr>
        <p:txBody>
          <a:bodyPr vert="horz" lIns="93131" tIns="46566" rIns="93131" bIns="4656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70"/>
            <a:ext cx="3037840" cy="466433"/>
          </a:xfrm>
          <a:prstGeom prst="rect">
            <a:avLst/>
          </a:prstGeom>
        </p:spPr>
        <p:txBody>
          <a:bodyPr vert="horz" lIns="93131" tIns="46566" rIns="93131" bIns="4656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70"/>
            <a:ext cx="3037840" cy="466433"/>
          </a:xfrm>
          <a:prstGeom prst="rect">
            <a:avLst/>
          </a:prstGeom>
        </p:spPr>
        <p:txBody>
          <a:bodyPr vert="horz" lIns="93131" tIns="46566" rIns="93131" bIns="46566" rtlCol="0" anchor="b"/>
          <a:lstStyle>
            <a:lvl1pPr algn="r">
              <a:defRPr sz="1200"/>
            </a:lvl1pPr>
          </a:lstStyle>
          <a:p>
            <a:fld id="{90EE7DE7-EDE7-4BAF-A5AC-E6EF9F6B42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7985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4C3CE2-3CE8-43BC-8B1E-EFDA2C9364CE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252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EE7DE7-EDE7-4BAF-A5AC-E6EF9F6B426E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43937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EE7DE7-EDE7-4BAF-A5AC-E6EF9F6B426E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7284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EE7DE7-EDE7-4BAF-A5AC-E6EF9F6B426E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76615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So, what have we heard!?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EE7DE7-EDE7-4BAF-A5AC-E6EF9F6B426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2709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EE7DE7-EDE7-4BAF-A5AC-E6EF9F6B426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8502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EE7DE7-EDE7-4BAF-A5AC-E6EF9F6B426E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9086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EE7DE7-EDE7-4BAF-A5AC-E6EF9F6B426E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6224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EE7DE7-EDE7-4BAF-A5AC-E6EF9F6B426E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8409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EE7DE7-EDE7-4BAF-A5AC-E6EF9F6B426E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7043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EE7DE7-EDE7-4BAF-A5AC-E6EF9F6B426E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5411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6F87A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457200" y="381000"/>
            <a:ext cx="8229600" cy="5105400"/>
          </a:xfrm>
          <a:prstGeom prst="rect">
            <a:avLst/>
          </a:prstGeom>
          <a:solidFill>
            <a:schemeClr val="tx1"/>
          </a:solidFill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84C24-E0C3-495F-B912-237891F0DD05}" type="datetime3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23 April 2018</a:t>
            </a:fld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F2A7-0857-44DF-BAB5-BAC1B9B4CB7E}" type="slidenum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6057899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16" name="Picture 2" descr="C:\Users\brittney.drakeford\Desktop\Zoning Logo 8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762000"/>
            <a:ext cx="7672039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39922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4C2E5-DE4C-475D-B99C-D34D243A1A58}" type="datetime1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4/23/2018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F2A7-0857-44DF-BAB5-BAC1B9B4CB7E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8839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  <a:prstGeom prst="rect">
            <a:avLst/>
          </a:prstGeo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761A0-ED80-4DA5-A87C-AD5B9196C6A8}" type="datetime1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4/23/2018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F2A7-0857-44DF-BAB5-BAC1B9B4CB7E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1549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18624-06F3-483B-8472-7672A30A440F}" type="datetime1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4/23/2018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F2A7-0857-44DF-BAB5-BAC1B9B4CB7E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3A1ED69-D9C0-40C8-9023-5406ACFF6A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152400"/>
            <a:ext cx="5815131" cy="125106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r>
              <a:rPr kumimoji="0" lang="en-US" dirty="0"/>
              <a:t>Comments Summary</a:t>
            </a:r>
          </a:p>
        </p:txBody>
      </p:sp>
    </p:spTree>
    <p:extLst>
      <p:ext uri="{BB962C8B-B14F-4D97-AF65-F5344CB8AC3E}">
        <p14:creationId xmlns:p14="http://schemas.microsoft.com/office/powerpoint/2010/main" val="560767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  <a:prstGeom prst="rect">
            <a:avLst/>
          </a:prstGeo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0CA3-21AB-4804-8895-DCB2DB417394}" type="datetime1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4/23/2018</a:t>
            </a:fld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F2A7-0857-44DF-BAB5-BAC1B9B4CB7E}" type="slidenum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7780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52400"/>
            <a:ext cx="5815131" cy="125106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r>
              <a:rPr kumimoji="0" lang="en-US" dirty="0"/>
              <a:t>Comments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>
                <a:latin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</a:defRPr>
            </a:lvl2pPr>
            <a:lvl3pPr>
              <a:defRPr sz="2000">
                <a:latin typeface="Calibri" panose="020F0502020204030204" pitchFamily="34" charset="0"/>
              </a:defRPr>
            </a:lvl3pPr>
            <a:lvl4pPr>
              <a:defRPr sz="1800">
                <a:latin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>
                <a:latin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</a:defRPr>
            </a:lvl2pPr>
            <a:lvl3pPr>
              <a:defRPr sz="2000">
                <a:latin typeface="Calibri" panose="020F0502020204030204" pitchFamily="34" charset="0"/>
              </a:defRPr>
            </a:lvl3pPr>
            <a:lvl4pPr>
              <a:defRPr sz="1800">
                <a:latin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23A8-606E-45F2-AB9B-F691F00F39C0}" type="datetime1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4/23/2018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F2A7-0857-44DF-BAB5-BAC1B9B4CB7E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6249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FA4AD-DEE4-4E58-8894-EDC7EF9423C6}" type="datetime1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4/23/2018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F2A7-0857-44DF-BAB5-BAC1B9B4CB7E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3ED23F4-8A71-4CC5-A84E-8EA07E9326C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152400"/>
            <a:ext cx="5815131" cy="125106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r>
              <a:rPr kumimoji="0" lang="en-US" dirty="0"/>
              <a:t>Comments Summary</a:t>
            </a:r>
          </a:p>
        </p:txBody>
      </p:sp>
    </p:spTree>
    <p:extLst>
      <p:ext uri="{BB962C8B-B14F-4D97-AF65-F5344CB8AC3E}">
        <p14:creationId xmlns:p14="http://schemas.microsoft.com/office/powerpoint/2010/main" val="1602663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52400"/>
            <a:ext cx="5822688" cy="125106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Calibri" panose="020F0502020204030204" pitchFamily="34" charset="0"/>
              </a:defRPr>
            </a:lvl1pPr>
            <a:extLst/>
          </a:lstStyle>
          <a:p>
            <a:r>
              <a:rPr kumimoji="0" lang="en-US" dirty="0"/>
              <a:t>Comments Summary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D8D27-C81B-4C85-B5CD-B4CEA471CBBC}" type="datetime1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4/23/2018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F2A7-0857-44DF-BAB5-BAC1B9B4CB7E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0396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2E639-35AB-4B4B-BFD3-2A06A3555E45}" type="datetime1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4/23/2018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F2A7-0857-44DF-BAB5-BAC1B9B4CB7E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140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  <a:prstGeom prst="rect">
            <a:avLst/>
          </a:prstGeo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924B2-2A6C-4EB0-B737-0159A0C2D0B4}" type="datetime1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4/23/2018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F2A7-0857-44DF-BAB5-BAC1B9B4CB7E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541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  <a:prstGeom prst="rect">
            <a:avLst/>
          </a:prstGeo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66A1059-2F3D-44E6-8235-1333A8B0E5D7}" type="datetime1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4/23/2018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3AAAF2A7-0857-44DF-BAB5-BAC1B9B4CB7E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80493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18" Type="http://schemas.openxmlformats.org/officeDocument/2006/relationships/image" Target="../media/image7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8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6F87A7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49896" y="6501217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D8E37CF-AD93-48C3-AA25-0D787E5C04C2}" type="datetime1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4/23/2018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422"/>
          <a:stretch/>
        </p:blipFill>
        <p:spPr>
          <a:xfrm>
            <a:off x="8671965" y="6324600"/>
            <a:ext cx="395835" cy="45093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167" r="38360"/>
          <a:stretch/>
        </p:blipFill>
        <p:spPr>
          <a:xfrm>
            <a:off x="7937157" y="152400"/>
            <a:ext cx="505840" cy="1188720"/>
          </a:xfrm>
          <a:prstGeom prst="rect">
            <a:avLst/>
          </a:prstGeom>
          <a:effectLst>
            <a:innerShdw blurRad="63500" dist="50800" dir="18900000">
              <a:prstClr val="black">
                <a:alpha val="50000"/>
              </a:prstClr>
            </a:innerShdw>
          </a:effectLst>
          <a:scene3d>
            <a:camera prst="obliqueTopRight"/>
            <a:lightRig rig="threePt" dir="t"/>
          </a:scene3d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67D57EBC-1749-4C78-86F9-E209937139A7}"/>
              </a:ext>
            </a:extLst>
          </p:cNvPr>
          <p:cNvSpPr/>
          <p:nvPr userDrawn="1"/>
        </p:nvSpPr>
        <p:spPr>
          <a:xfrm>
            <a:off x="8605615" y="6212793"/>
            <a:ext cx="538384" cy="6452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717" r="36285"/>
          <a:stretch/>
        </p:blipFill>
        <p:spPr>
          <a:xfrm>
            <a:off x="7405792" y="152400"/>
            <a:ext cx="498632" cy="1188720"/>
          </a:xfrm>
          <a:prstGeom prst="rect">
            <a:avLst/>
          </a:prstGeom>
          <a:effectLst>
            <a:innerShdw blurRad="63500" dist="50800" dir="18900000">
              <a:prstClr val="black">
                <a:alpha val="50000"/>
              </a:prstClr>
            </a:innerShdw>
          </a:effectLst>
          <a:scene3d>
            <a:camera prst="obliqueTopRight"/>
            <a:lightRig rig="threePt" dir="t"/>
          </a:scene3d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566" r="25377"/>
          <a:stretch/>
        </p:blipFill>
        <p:spPr>
          <a:xfrm>
            <a:off x="8475731" y="152400"/>
            <a:ext cx="511081" cy="1188720"/>
          </a:xfrm>
          <a:prstGeom prst="rect">
            <a:avLst/>
          </a:prstGeom>
          <a:effectLst>
            <a:innerShdw blurRad="63500" dist="50800" dir="18900000">
              <a:prstClr val="black">
                <a:alpha val="50000"/>
              </a:prstClr>
            </a:innerShdw>
          </a:effectLst>
          <a:scene3d>
            <a:camera prst="obliqueTopRight"/>
            <a:lightRig rig="threePt" dir="t"/>
          </a:scene3d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57" r="38358"/>
          <a:stretch/>
        </p:blipFill>
        <p:spPr>
          <a:xfrm>
            <a:off x="6890733" y="152400"/>
            <a:ext cx="482326" cy="1183349"/>
          </a:xfrm>
          <a:prstGeom prst="rect">
            <a:avLst/>
          </a:prstGeom>
          <a:effectLst>
            <a:innerShdw blurRad="63500" dist="50800" dir="18900000">
              <a:prstClr val="black">
                <a:alpha val="50000"/>
              </a:prstClr>
            </a:innerShdw>
          </a:effectLst>
          <a:scene3d>
            <a:camera prst="obliqueTopRight"/>
            <a:lightRig rig="threePt" dir="t"/>
          </a:scene3d>
        </p:spPr>
      </p:pic>
      <p:pic>
        <p:nvPicPr>
          <p:cNvPr id="17" name="Picture 2" descr="C:\Users\brittney.drakeford\Desktop\Zoning Logo 8.jpg"/>
          <p:cNvPicPr>
            <a:picLocks noChangeAspect="1" noChangeArrowheads="1"/>
          </p:cNvPicPr>
          <p:nvPr userDrawn="1"/>
        </p:nvPicPr>
        <p:blipFill rotWithShape="1"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628"/>
          <a:stretch/>
        </p:blipFill>
        <p:spPr bwMode="auto">
          <a:xfrm>
            <a:off x="152400" y="6096000"/>
            <a:ext cx="1997632" cy="711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8229600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AAAF2A7-0857-44DF-BAB5-BAC1B9B4CB7E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02" t="-114" r="39975"/>
          <a:stretch/>
        </p:blipFill>
        <p:spPr>
          <a:xfrm>
            <a:off x="6337636" y="156972"/>
            <a:ext cx="520364" cy="1179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2484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rgbClr val="8BAD1E"/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09600" y="3581400"/>
            <a:ext cx="8077200" cy="9906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/>
            <a:r>
              <a:rPr lang="en-US" altLang="en-US" sz="2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Prince George’s County</a:t>
            </a:r>
            <a:br>
              <a:rPr lang="en-US" altLang="en-US" sz="2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en-US" sz="2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Zoning Ordinance and Subdivision Regulations Rewrite</a:t>
            </a:r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609600" y="4648200"/>
            <a:ext cx="8077200" cy="762000"/>
          </a:xfrm>
          <a:prstGeom prst="rect">
            <a:avLst/>
          </a:prstGeom>
        </p:spPr>
        <p:txBody>
          <a:bodyPr vert="horz" lIns="91440" tIns="0" rIns="45720" bIns="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700" b="1" kern="1200" baseline="0">
                <a:solidFill>
                  <a:srgbClr val="8BAD1E"/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US" sz="2000" b="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Highlights of Legislative Package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2400" y="6096000"/>
            <a:ext cx="1981200" cy="457200"/>
          </a:xfrm>
        </p:spPr>
        <p:txBody>
          <a:bodyPr/>
          <a:lstStyle/>
          <a:p>
            <a:pPr algn="ctr"/>
            <a:r>
              <a:rPr lang="en-US" sz="1700" b="1" dirty="0">
                <a:solidFill>
                  <a:prstClr val="white">
                    <a:tint val="95000"/>
                  </a:prstClr>
                </a:solidFill>
              </a:rPr>
              <a:t>April 24, 2018</a:t>
            </a:r>
          </a:p>
        </p:txBody>
      </p:sp>
    </p:spTree>
    <p:extLst>
      <p:ext uri="{BB962C8B-B14F-4D97-AF65-F5344CB8AC3E}">
        <p14:creationId xmlns:p14="http://schemas.microsoft.com/office/powerpoint/2010/main" val="1150662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>
            <a:extLst>
              <a:ext uri="{FF2B5EF4-FFF2-40B4-BE49-F238E27FC236}">
                <a16:creationId xmlns:a16="http://schemas.microsoft.com/office/drawing/2014/main" id="{08CCF52F-9CDC-6247-801C-17C14103B3C4}"/>
              </a:ext>
            </a:extLst>
          </p:cNvPr>
          <p:cNvSpPr txBox="1">
            <a:spLocks/>
          </p:cNvSpPr>
          <p:nvPr/>
        </p:nvSpPr>
        <p:spPr>
          <a:xfrm>
            <a:off x="457200" y="152400"/>
            <a:ext cx="5815131" cy="1251062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rgbClr val="8BAD1E"/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Subdivision Regulations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1F5C6A8-AFA8-4A82-869D-6A503DBA94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57350"/>
            <a:ext cx="7911296" cy="4740402"/>
          </a:xfrm>
        </p:spPr>
        <p:txBody>
          <a:bodyPr>
            <a:normAutofit fontScale="85000" lnSpcReduction="10000"/>
          </a:bodyPr>
          <a:lstStyle/>
          <a:p>
            <a:pPr marL="118872" indent="0">
              <a:buNone/>
            </a:pPr>
            <a:r>
              <a:rPr lang="en-US" b="1" dirty="0"/>
              <a:t>Major Changes</a:t>
            </a:r>
          </a:p>
          <a:p>
            <a:r>
              <a:rPr lang="en-US" dirty="0"/>
              <a:t>Reincorporated Bicycle and Pedestrian Impact Statements</a:t>
            </a:r>
          </a:p>
          <a:p>
            <a:pPr lvl="1"/>
            <a:r>
              <a:rPr lang="en-US" dirty="0"/>
              <a:t>Based on zone rather than policy area</a:t>
            </a:r>
          </a:p>
          <a:p>
            <a:endParaRPr lang="en-US" dirty="0"/>
          </a:p>
          <a:p>
            <a:r>
              <a:rPr lang="en-US" dirty="0"/>
              <a:t>Restored APF Mitigation Paths and Clarified When Applicant Meets Obligations</a:t>
            </a:r>
          </a:p>
          <a:p>
            <a:pPr lvl="1"/>
            <a:r>
              <a:rPr lang="en-US" dirty="0"/>
              <a:t>Current Police, Fire/EMS, and School mitigation rules restored</a:t>
            </a:r>
          </a:p>
          <a:p>
            <a:pPr lvl="1"/>
            <a:r>
              <a:rPr lang="en-US" dirty="0"/>
              <a:t>Applicant meets adequacy obligation if they have dedicated land (as required) or otherwise </a:t>
            </a:r>
            <a:r>
              <a:rPr lang="en-US"/>
              <a:t>met conditions </a:t>
            </a:r>
            <a:r>
              <a:rPr lang="en-US" dirty="0"/>
              <a:t>imposed to meet APF demands of project</a:t>
            </a:r>
          </a:p>
          <a:p>
            <a:endParaRPr lang="en-US" dirty="0"/>
          </a:p>
          <a:p>
            <a:r>
              <a:rPr lang="en-US" dirty="0"/>
              <a:t>Proposed New Lot Design Standards</a:t>
            </a:r>
          </a:p>
          <a:p>
            <a:pPr lvl="1"/>
            <a:r>
              <a:rPr lang="en-US" dirty="0"/>
              <a:t>Focused on lotting patterns and relationships to improve subdivision design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63EEB18-5C4B-4D02-8E12-D82C0CA66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29600" y="6476999"/>
            <a:ext cx="733864" cy="274320"/>
          </a:xfrm>
        </p:spPr>
        <p:txBody>
          <a:bodyPr/>
          <a:lstStyle/>
          <a:p>
            <a:fld id="{3AAAF2A7-0857-44DF-BAB5-BAC1B9B4CB7E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10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41519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>
            <a:extLst>
              <a:ext uri="{FF2B5EF4-FFF2-40B4-BE49-F238E27FC236}">
                <a16:creationId xmlns:a16="http://schemas.microsoft.com/office/drawing/2014/main" id="{08CCF52F-9CDC-6247-801C-17C14103B3C4}"/>
              </a:ext>
            </a:extLst>
          </p:cNvPr>
          <p:cNvSpPr txBox="1">
            <a:spLocks/>
          </p:cNvSpPr>
          <p:nvPr/>
        </p:nvSpPr>
        <p:spPr>
          <a:xfrm>
            <a:off x="457200" y="0"/>
            <a:ext cx="5815131" cy="1251062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rgbClr val="8BAD1E"/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Countywide Map Amendment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1F5C6A8-AFA8-4A82-869D-6A503DBA94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8343900" cy="4623816"/>
          </a:xfrm>
        </p:spPr>
        <p:txBody>
          <a:bodyPr>
            <a:normAutofit/>
          </a:bodyPr>
          <a:lstStyle/>
          <a:p>
            <a:pPr marL="118872" indent="0">
              <a:buNone/>
            </a:pPr>
            <a:r>
              <a:rPr lang="en-US" b="1" dirty="0"/>
              <a:t>Overview</a:t>
            </a:r>
          </a:p>
          <a:p>
            <a:r>
              <a:rPr lang="en-US" dirty="0"/>
              <a:t>Clear Procedures for Rezoning County to New Zones</a:t>
            </a:r>
          </a:p>
          <a:p>
            <a:endParaRPr lang="en-US" dirty="0"/>
          </a:p>
          <a:p>
            <a:r>
              <a:rPr lang="en-US" dirty="0"/>
              <a:t>Flexible and Responsive to Council Direction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63EEB18-5C4B-4D02-8E12-D82C0CA66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29600" y="6476999"/>
            <a:ext cx="733864" cy="274320"/>
          </a:xfrm>
        </p:spPr>
        <p:txBody>
          <a:bodyPr/>
          <a:lstStyle/>
          <a:p>
            <a:fld id="{3AAAF2A7-0857-44DF-BAB5-BAC1B9B4CB7E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56401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410F32E-7F17-49B4-A700-94DB20EC93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118872" indent="0" algn="ctr">
              <a:buNone/>
            </a:pPr>
            <a:r>
              <a:rPr lang="en-US" sz="8000" dirty="0"/>
              <a:t>Questions 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64AC1B-D721-40E6-919C-7751FCCCA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F2A7-0857-44DF-BAB5-BAC1B9B4CB7E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12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BD141E8-52AF-425B-893E-F503612EC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055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C590DAE-DEE8-4714-806F-1672DD658F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Initial Legislation</a:t>
            </a:r>
          </a:p>
          <a:p>
            <a:pPr lvl="1"/>
            <a:r>
              <a:rPr lang="en-US" dirty="0"/>
              <a:t>Zoning Ordinance</a:t>
            </a:r>
          </a:p>
          <a:p>
            <a:pPr lvl="1"/>
            <a:r>
              <a:rPr lang="en-US" dirty="0"/>
              <a:t>Subdivision Regulations</a:t>
            </a:r>
          </a:p>
          <a:p>
            <a:pPr lvl="1"/>
            <a:r>
              <a:rPr lang="en-US" dirty="0"/>
              <a:t>Countywide Map Amendment Process</a:t>
            </a:r>
          </a:p>
          <a:p>
            <a:pPr marL="118872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F359F4B-F68B-4357-83A2-1D7F2F6D0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F2A7-0857-44DF-BAB5-BAC1B9B4CB7E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2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4DE584B-80DB-4B87-806F-6D849F3FE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1116929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410F32E-7F17-49B4-A700-94DB20EC93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118872" indent="0" algn="ctr">
              <a:buNone/>
            </a:pPr>
            <a:r>
              <a:rPr lang="en-US" sz="8000" dirty="0"/>
              <a:t>Initial Legislative Package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64AC1B-D721-40E6-919C-7751FCCCA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F2A7-0857-44DF-BAB5-BAC1B9B4CB7E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3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BD141E8-52AF-425B-893E-F503612EC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133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4FE1D-7056-42E9-808D-8D1C122D4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5398"/>
            <a:ext cx="6097604" cy="1251062"/>
          </a:xfrm>
        </p:spPr>
        <p:txBody>
          <a:bodyPr/>
          <a:lstStyle/>
          <a:p>
            <a:r>
              <a:rPr lang="en-US" dirty="0"/>
              <a:t>Initial Legislative Package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DEE4F-3E1C-48C3-8042-357A3EDCFC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b="1" i="1" dirty="0"/>
              <a:t>CB-13-2018 </a:t>
            </a:r>
            <a:r>
              <a:rPr lang="en-US" dirty="0"/>
              <a:t>to repeal and replace Subtitle 27: Zoning Ordinance</a:t>
            </a:r>
          </a:p>
          <a:p>
            <a:pPr lvl="1"/>
            <a:r>
              <a:rPr lang="en-US" b="1" i="1" dirty="0"/>
              <a:t>CB-14-2018 </a:t>
            </a:r>
            <a:r>
              <a:rPr lang="en-US" dirty="0"/>
              <a:t>to establish the procedures to reclassify all real property in the County (Countywide Map Amendment process)</a:t>
            </a:r>
          </a:p>
          <a:p>
            <a:pPr lvl="1"/>
            <a:r>
              <a:rPr lang="en-US" b="1" i="1" dirty="0"/>
              <a:t>CB-15-2018 </a:t>
            </a:r>
            <a:r>
              <a:rPr lang="en-US" dirty="0"/>
              <a:t>to repeal and replace Subtitle 24: Subdivision Regulations</a:t>
            </a:r>
          </a:p>
          <a:p>
            <a:pPr marL="11887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743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>
            <a:extLst>
              <a:ext uri="{FF2B5EF4-FFF2-40B4-BE49-F238E27FC236}">
                <a16:creationId xmlns:a16="http://schemas.microsoft.com/office/drawing/2014/main" id="{08CCF52F-9CDC-6247-801C-17C14103B3C4}"/>
              </a:ext>
            </a:extLst>
          </p:cNvPr>
          <p:cNvSpPr txBox="1">
            <a:spLocks/>
          </p:cNvSpPr>
          <p:nvPr/>
        </p:nvSpPr>
        <p:spPr>
          <a:xfrm>
            <a:off x="457200" y="152400"/>
            <a:ext cx="5815131" cy="1251062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rgbClr val="8BAD1E"/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Zoning Ordinance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1F5C6A8-AFA8-4A82-869D-6A503DBA94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7911296" cy="4623816"/>
          </a:xfrm>
        </p:spPr>
        <p:txBody>
          <a:bodyPr>
            <a:normAutofit/>
          </a:bodyPr>
          <a:lstStyle/>
          <a:p>
            <a:pPr marL="118872" indent="0">
              <a:buNone/>
            </a:pPr>
            <a:r>
              <a:rPr lang="en-US" b="1" dirty="0"/>
              <a:t>Major Changes</a:t>
            </a:r>
          </a:p>
          <a:p>
            <a:r>
              <a:rPr lang="en-US" dirty="0"/>
              <a:t>Legacy Zones</a:t>
            </a:r>
          </a:p>
          <a:p>
            <a:endParaRPr lang="en-US" dirty="0"/>
          </a:p>
          <a:p>
            <a:r>
              <a:rPr lang="en-US" dirty="0"/>
              <a:t>Restoration of Key Items</a:t>
            </a:r>
          </a:p>
          <a:p>
            <a:endParaRPr lang="en-US" dirty="0"/>
          </a:p>
          <a:p>
            <a:r>
              <a:rPr lang="en-US" dirty="0"/>
              <a:t>Mix of Uses in Transit-Oriented/Activity Center Zones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63EEB18-5C4B-4D02-8E12-D82C0CA66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29600" y="6476999"/>
            <a:ext cx="733864" cy="274320"/>
          </a:xfrm>
        </p:spPr>
        <p:txBody>
          <a:bodyPr/>
          <a:lstStyle/>
          <a:p>
            <a:fld id="{3AAAF2A7-0857-44DF-BAB5-BAC1B9B4CB7E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5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086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>
            <a:extLst>
              <a:ext uri="{FF2B5EF4-FFF2-40B4-BE49-F238E27FC236}">
                <a16:creationId xmlns:a16="http://schemas.microsoft.com/office/drawing/2014/main" id="{08CCF52F-9CDC-6247-801C-17C14103B3C4}"/>
              </a:ext>
            </a:extLst>
          </p:cNvPr>
          <p:cNvSpPr txBox="1">
            <a:spLocks/>
          </p:cNvSpPr>
          <p:nvPr/>
        </p:nvSpPr>
        <p:spPr>
          <a:xfrm>
            <a:off x="457200" y="152400"/>
            <a:ext cx="5815131" cy="1251062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rgbClr val="8BAD1E"/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Zoning Ordinance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1F5C6A8-AFA8-4A82-869D-6A503DBA94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7911296" cy="4623816"/>
          </a:xfrm>
        </p:spPr>
        <p:txBody>
          <a:bodyPr>
            <a:normAutofit/>
          </a:bodyPr>
          <a:lstStyle/>
          <a:p>
            <a:pPr marL="118872" indent="0">
              <a:buNone/>
            </a:pPr>
            <a:r>
              <a:rPr lang="en-US" b="1" dirty="0"/>
              <a:t>Legacy Zones</a:t>
            </a:r>
          </a:p>
          <a:p>
            <a:r>
              <a:rPr lang="en-US" dirty="0"/>
              <a:t>LMXT</a:t>
            </a:r>
          </a:p>
          <a:p>
            <a:pPr lvl="1"/>
            <a:r>
              <a:rPr lang="en-US" dirty="0"/>
              <a:t>Refined procedures, uses, and grandfathering</a:t>
            </a:r>
          </a:p>
          <a:p>
            <a:pPr lvl="1"/>
            <a:r>
              <a:rPr lang="en-US" dirty="0"/>
              <a:t>Property must have at least a CSP approved to be eligible for LMXT</a:t>
            </a:r>
          </a:p>
          <a:p>
            <a:pPr lvl="1"/>
            <a:r>
              <a:rPr lang="en-US" dirty="0"/>
              <a:t>If entitlements expire, land will be automatically rezoned to RMF-48 (previously RR)</a:t>
            </a:r>
          </a:p>
          <a:p>
            <a:r>
              <a:rPr lang="en-US" dirty="0"/>
              <a:t>Legacy Comprehensive Design (LCD) Zone</a:t>
            </a:r>
          </a:p>
          <a:p>
            <a:pPr lvl="1"/>
            <a:r>
              <a:rPr lang="en-US" dirty="0"/>
              <a:t>Uses clarified – permitted uses as per current Zoning Ordinance (same as other legacy zones)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63EEB18-5C4B-4D02-8E12-D82C0CA66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29600" y="6476999"/>
            <a:ext cx="733864" cy="274320"/>
          </a:xfrm>
        </p:spPr>
        <p:txBody>
          <a:bodyPr/>
          <a:lstStyle/>
          <a:p>
            <a:fld id="{3AAAF2A7-0857-44DF-BAB5-BAC1B9B4CB7E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6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9210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>
            <a:extLst>
              <a:ext uri="{FF2B5EF4-FFF2-40B4-BE49-F238E27FC236}">
                <a16:creationId xmlns:a16="http://schemas.microsoft.com/office/drawing/2014/main" id="{08CCF52F-9CDC-6247-801C-17C14103B3C4}"/>
              </a:ext>
            </a:extLst>
          </p:cNvPr>
          <p:cNvSpPr txBox="1">
            <a:spLocks/>
          </p:cNvSpPr>
          <p:nvPr/>
        </p:nvSpPr>
        <p:spPr>
          <a:xfrm>
            <a:off x="457200" y="152400"/>
            <a:ext cx="5815131" cy="1251062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rgbClr val="8BAD1E"/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Zoning Ordinance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1F5C6A8-AFA8-4A82-869D-6A503DBA94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7886700" cy="4623816"/>
          </a:xfrm>
        </p:spPr>
        <p:txBody>
          <a:bodyPr>
            <a:normAutofit/>
          </a:bodyPr>
          <a:lstStyle/>
          <a:p>
            <a:pPr marL="118872" indent="0">
              <a:buNone/>
            </a:pPr>
            <a:r>
              <a:rPr lang="en-US" b="1" dirty="0"/>
              <a:t>Legacy Zones</a:t>
            </a:r>
          </a:p>
          <a:p>
            <a:r>
              <a:rPr lang="en-US" dirty="0"/>
              <a:t>LMUTC</a:t>
            </a:r>
          </a:p>
          <a:p>
            <a:pPr lvl="1"/>
            <a:r>
              <a:rPr lang="en-US" dirty="0"/>
              <a:t>Refined procedures, uses, and grandfathering</a:t>
            </a:r>
          </a:p>
          <a:p>
            <a:pPr lvl="1"/>
            <a:r>
              <a:rPr lang="en-US" dirty="0"/>
              <a:t>Automatic rezoning upon inaction – LMUTC will last at least 10 years; if property does not develop/obtain an entitlement, will be rezoned to NAC or RTO-L (depending on location)</a:t>
            </a:r>
          </a:p>
          <a:p>
            <a:pPr lvl="1"/>
            <a:r>
              <a:rPr lang="en-US" dirty="0"/>
              <a:t>Standardized local design review committee procedures</a:t>
            </a:r>
          </a:p>
          <a:p>
            <a:pPr lvl="1"/>
            <a:r>
              <a:rPr lang="en-US" dirty="0"/>
              <a:t>Standardized review procedures of applications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63EEB18-5C4B-4D02-8E12-D82C0CA66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29600" y="6476999"/>
            <a:ext cx="733864" cy="274320"/>
          </a:xfrm>
        </p:spPr>
        <p:txBody>
          <a:bodyPr/>
          <a:lstStyle/>
          <a:p>
            <a:fld id="{3AAAF2A7-0857-44DF-BAB5-BAC1B9B4CB7E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7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48471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>
            <a:extLst>
              <a:ext uri="{FF2B5EF4-FFF2-40B4-BE49-F238E27FC236}">
                <a16:creationId xmlns:a16="http://schemas.microsoft.com/office/drawing/2014/main" id="{08CCF52F-9CDC-6247-801C-17C14103B3C4}"/>
              </a:ext>
            </a:extLst>
          </p:cNvPr>
          <p:cNvSpPr txBox="1">
            <a:spLocks/>
          </p:cNvSpPr>
          <p:nvPr/>
        </p:nvSpPr>
        <p:spPr>
          <a:xfrm>
            <a:off x="457200" y="152400"/>
            <a:ext cx="5815131" cy="1251062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rgbClr val="8BAD1E"/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Zoning Ordinance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1F5C6A8-AFA8-4A82-869D-6A503DBA94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7911296" cy="4623816"/>
          </a:xfrm>
        </p:spPr>
        <p:txBody>
          <a:bodyPr>
            <a:normAutofit lnSpcReduction="10000"/>
          </a:bodyPr>
          <a:lstStyle/>
          <a:p>
            <a:pPr marL="118872" indent="0">
              <a:buNone/>
            </a:pPr>
            <a:r>
              <a:rPr lang="en-US" b="1" dirty="0"/>
              <a:t>Restoration of Key Items</a:t>
            </a:r>
          </a:p>
          <a:p>
            <a:r>
              <a:rPr lang="en-US" dirty="0"/>
              <a:t>People’s Zoning Counsel</a:t>
            </a:r>
          </a:p>
          <a:p>
            <a:r>
              <a:rPr lang="en-US" dirty="0"/>
              <a:t>Health Impact Assessments</a:t>
            </a:r>
          </a:p>
          <a:p>
            <a:r>
              <a:rPr lang="en-US" dirty="0"/>
              <a:t>Previously Intended for Applications Manual:</a:t>
            </a:r>
          </a:p>
          <a:p>
            <a:pPr lvl="1"/>
            <a:r>
              <a:rPr lang="en-US" dirty="0"/>
              <a:t>Application Contents </a:t>
            </a:r>
          </a:p>
          <a:p>
            <a:pPr lvl="1"/>
            <a:r>
              <a:rPr lang="en-US" dirty="0"/>
              <a:t>Subdivision and Development Review Committee</a:t>
            </a:r>
          </a:p>
          <a:p>
            <a:r>
              <a:rPr lang="en-US" dirty="0"/>
              <a:t>Orders of Approval</a:t>
            </a:r>
          </a:p>
          <a:p>
            <a:r>
              <a:rPr lang="en-US" dirty="0"/>
              <a:t>Rezoning Effect on Existing Special Exceptions</a:t>
            </a:r>
          </a:p>
          <a:p>
            <a:r>
              <a:rPr lang="en-US" dirty="0"/>
              <a:t>Revocation/Modification of Approved Special Exceptions</a:t>
            </a:r>
          </a:p>
          <a:p>
            <a:r>
              <a:rPr lang="en-US" dirty="0"/>
              <a:t>Permits of a Minor Nature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63EEB18-5C4B-4D02-8E12-D82C0CA66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29600" y="6476999"/>
            <a:ext cx="733864" cy="274320"/>
          </a:xfrm>
        </p:spPr>
        <p:txBody>
          <a:bodyPr/>
          <a:lstStyle/>
          <a:p>
            <a:fld id="{3AAAF2A7-0857-44DF-BAB5-BAC1B9B4CB7E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8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755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>
            <a:extLst>
              <a:ext uri="{FF2B5EF4-FFF2-40B4-BE49-F238E27FC236}">
                <a16:creationId xmlns:a16="http://schemas.microsoft.com/office/drawing/2014/main" id="{08CCF52F-9CDC-6247-801C-17C14103B3C4}"/>
              </a:ext>
            </a:extLst>
          </p:cNvPr>
          <p:cNvSpPr txBox="1">
            <a:spLocks/>
          </p:cNvSpPr>
          <p:nvPr/>
        </p:nvSpPr>
        <p:spPr>
          <a:xfrm>
            <a:off x="457200" y="152400"/>
            <a:ext cx="5815131" cy="1251062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rgbClr val="8BAD1E"/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Zoning Ordinance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1F5C6A8-AFA8-4A82-869D-6A503DBA94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7911296" cy="4623816"/>
          </a:xfrm>
        </p:spPr>
        <p:txBody>
          <a:bodyPr>
            <a:normAutofit fontScale="92500" lnSpcReduction="20000"/>
          </a:bodyPr>
          <a:lstStyle/>
          <a:p>
            <a:pPr marL="118872" indent="0">
              <a:buNone/>
            </a:pPr>
            <a:r>
              <a:rPr lang="en-US" b="1" dirty="0"/>
              <a:t>Mix of Uses in Transit-Oriented/Activity Center Zones</a:t>
            </a:r>
          </a:p>
          <a:p>
            <a:r>
              <a:rPr lang="en-US" dirty="0"/>
              <a:t>Current Proposal</a:t>
            </a:r>
          </a:p>
          <a:p>
            <a:pPr lvl="1"/>
            <a:r>
              <a:rPr lang="en-US" dirty="0"/>
              <a:t>At least 2 of 5 uses must be present:</a:t>
            </a:r>
          </a:p>
          <a:p>
            <a:pPr lvl="2"/>
            <a:r>
              <a:rPr lang="en-US" dirty="0"/>
              <a:t>Rural and Agricultural</a:t>
            </a:r>
          </a:p>
          <a:p>
            <a:pPr lvl="2"/>
            <a:r>
              <a:rPr lang="en-US" dirty="0"/>
              <a:t>Residential</a:t>
            </a:r>
          </a:p>
          <a:p>
            <a:pPr lvl="2"/>
            <a:r>
              <a:rPr lang="en-US" dirty="0"/>
              <a:t>Public, Civic, and Institutional</a:t>
            </a:r>
          </a:p>
          <a:p>
            <a:pPr lvl="2"/>
            <a:r>
              <a:rPr lang="en-US" dirty="0"/>
              <a:t>Commercial</a:t>
            </a:r>
          </a:p>
          <a:p>
            <a:pPr lvl="2"/>
            <a:r>
              <a:rPr lang="en-US" dirty="0"/>
              <a:t>Industrial</a:t>
            </a:r>
          </a:p>
          <a:p>
            <a:pPr lvl="1"/>
            <a:r>
              <a:rPr lang="en-US" dirty="0"/>
              <a:t>At least 15 percent of each development shall be allocated to each of the 2 uses</a:t>
            </a:r>
          </a:p>
          <a:p>
            <a:pPr lvl="1"/>
            <a:r>
              <a:rPr lang="en-US" dirty="0"/>
              <a:t>Planning Board may waive mix requirement if: </a:t>
            </a:r>
          </a:p>
          <a:p>
            <a:pPr lvl="2"/>
            <a:r>
              <a:rPr lang="en-US" dirty="0"/>
              <a:t>The project is less than 25,000 sq. ft.,</a:t>
            </a:r>
          </a:p>
          <a:p>
            <a:pPr lvl="2"/>
            <a:r>
              <a:rPr lang="en-US" dirty="0"/>
              <a:t>The center already has at least a 15 percent mix, or </a:t>
            </a:r>
          </a:p>
          <a:p>
            <a:pPr lvl="2"/>
            <a:r>
              <a:rPr lang="en-US" dirty="0"/>
              <a:t>The applicant demonstrates the market will not reasonably support the mix within the next 5 years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63EEB18-5C4B-4D02-8E12-D82C0CA66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29600" y="6476999"/>
            <a:ext cx="733864" cy="274320"/>
          </a:xfrm>
        </p:spPr>
        <p:txBody>
          <a:bodyPr/>
          <a:lstStyle/>
          <a:p>
            <a:fld id="{3AAAF2A7-0857-44DF-BAB5-BAC1B9B4CB7E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29730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Custom 1">
      <a:dk1>
        <a:sysClr val="windowText" lastClr="000000"/>
      </a:dk1>
      <a:lt1>
        <a:sysClr val="window" lastClr="FFFFFF"/>
      </a:lt1>
      <a:dk2>
        <a:srgbClr val="6F87A7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7716</TotalTime>
  <Words>477</Words>
  <Application>Microsoft Office PowerPoint</Application>
  <PresentationFormat>On-screen Show (4:3)</PresentationFormat>
  <Paragraphs>99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Prince George’s County  Zoning Ordinance and Subdivision Regulations Rewrite</vt:lpstr>
      <vt:lpstr>Agenda</vt:lpstr>
      <vt:lpstr>PowerPoint Presentation</vt:lpstr>
      <vt:lpstr>Initial Legislative Package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MNCPPC-Planning Department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Drakeford, Brittney</dc:creator>
  <cp:lastModifiedBy>Williams, Chad</cp:lastModifiedBy>
  <cp:revision>364</cp:revision>
  <cp:lastPrinted>2018-04-23T18:31:24Z</cp:lastPrinted>
  <dcterms:created xsi:type="dcterms:W3CDTF">2016-12-28T19:44:22Z</dcterms:created>
  <dcterms:modified xsi:type="dcterms:W3CDTF">2018-04-23T18:35:09Z</dcterms:modified>
</cp:coreProperties>
</file>