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4"/>
  </p:notesMasterIdLst>
  <p:sldIdLst>
    <p:sldId id="256" r:id="rId3"/>
    <p:sldId id="269" r:id="rId4"/>
    <p:sldId id="263" r:id="rId5"/>
    <p:sldId id="264" r:id="rId6"/>
    <p:sldId id="270" r:id="rId7"/>
    <p:sldId id="265" r:id="rId8"/>
    <p:sldId id="266" r:id="rId9"/>
    <p:sldId id="267" r:id="rId10"/>
    <p:sldId id="268" r:id="rId11"/>
    <p:sldId id="258" r:id="rId12"/>
    <p:sldId id="262" r:id="rId13"/>
  </p:sldIdLst>
  <p:sldSz cx="9144000" cy="6858000" type="screen4x3"/>
  <p:notesSz cx="6858000" cy="92964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K0IR4T8kwJWROdiiR1Hs5tJoD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8FA"/>
    <a:srgbClr val="73F43F"/>
    <a:srgbClr val="ED3832"/>
    <a:srgbClr val="6DFBFC"/>
    <a:srgbClr val="A2B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910"/>
    <p:restoredTop sz="94665"/>
  </p:normalViewPr>
  <p:slideViewPr>
    <p:cSldViewPr snapToGrid="0">
      <p:cViewPr varScale="1">
        <p:scale>
          <a:sx n="81" d="100"/>
          <a:sy n="81" d="100"/>
        </p:scale>
        <p:origin x="917"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15:30:41.634"/>
    </inkml:context>
    <inkml:brush xml:id="br0">
      <inkml:brushProperty name="width" value="0.2" units="cm"/>
      <inkml:brushProperty name="height" value="0.2" units="cm"/>
      <inkml:brushProperty name="color" value="#66CC00"/>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15:31:05.43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15:18:55.981"/>
    </inkml:context>
    <inkml:brush xml:id="br0">
      <inkml:brushProperty name="width" value="0.05" units="cm"/>
      <inkml:brushProperty name="height" value="0.05" units="cm"/>
    </inkml:brush>
  </inkml:definitions>
  <inkml:trace contextRef="#ctx0" brushRef="#br0">21 1 24575,'-12'0'0,"4"0"0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16:10:03.558"/>
    </inkml:context>
    <inkml:brush xml:id="br0">
      <inkml:brushProperty name="width" value="0.1" units="cm"/>
      <inkml:brushProperty name="height" value="0.1"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15:18:55.981"/>
    </inkml:context>
    <inkml:brush xml:id="br0">
      <inkml:brushProperty name="width" value="0.05" units="cm"/>
      <inkml:brushProperty name="height" value="0.05" units="cm"/>
    </inkml:brush>
  </inkml:definitions>
  <inkml:trace contextRef="#ctx0" brushRef="#br0">21 1 24575,'-12'0'0,"4"0"0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15:18:55.981"/>
    </inkml:context>
    <inkml:brush xml:id="br0">
      <inkml:brushProperty name="width" value="0.05" units="cm"/>
      <inkml:brushProperty name="height" value="0.05" units="cm"/>
    </inkml:brush>
  </inkml:definitions>
  <inkml:trace contextRef="#ctx0" brushRef="#br0">21 1 24575,'-12'0'0,"4"0"0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1"/>
            <a:ext cx="5486400" cy="4183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415791"/>
            <a:ext cx="5486400" cy="4183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notes"/>
          <p:cNvSpPr txBox="1">
            <a:spLocks noGrp="1"/>
          </p:cNvSpPr>
          <p:nvPr>
            <p:ph type="sldNum" idx="12"/>
          </p:nvPr>
        </p:nvSpPr>
        <p:spPr>
          <a:xfrm>
            <a:off x="3884613" y="8829967"/>
            <a:ext cx="2971800" cy="46482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e0e1af42c_0_1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be0e1af42c_0_11: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u="sng"/>
              <a:t>Evelyn </a:t>
            </a:r>
            <a:endParaRPr b="1" u="sng"/>
          </a:p>
          <a:p>
            <a:pPr marL="0" lvl="0" indent="0" algn="l" rtl="0">
              <a:lnSpc>
                <a:spcPct val="100000"/>
              </a:lnSpc>
              <a:spcBef>
                <a:spcPts val="0"/>
              </a:spcBef>
              <a:spcAft>
                <a:spcPts val="0"/>
              </a:spcAft>
              <a:buSzPts val="1400"/>
              <a:buNone/>
            </a:pPr>
            <a:r>
              <a:rPr lang="en-US" u="sng"/>
              <a:t>Talking Points</a:t>
            </a:r>
            <a:endParaRPr u="sng"/>
          </a:p>
          <a:p>
            <a:pPr marL="457200" lvl="0" indent="-304800" algn="l" rtl="0">
              <a:lnSpc>
                <a:spcPct val="100000"/>
              </a:lnSpc>
              <a:spcBef>
                <a:spcPts val="0"/>
              </a:spcBef>
              <a:spcAft>
                <a:spcPts val="0"/>
              </a:spcAft>
              <a:buClr>
                <a:schemeClr val="dk1"/>
              </a:buClr>
              <a:buSzPts val="1200"/>
              <a:buFont typeface="Calibri"/>
              <a:buChar char="●"/>
            </a:pPr>
            <a:r>
              <a:rPr lang="en-US"/>
              <a:t>As you may recall, during our last meeting, we didn't have enough time to dive into our conversation so we converted the questions we wanted to discuss into a survey. Task Force members were invited to complete a survey to help us explore barriers to (1) communication, (2) collaboration and coordination, and (3) data sharing.</a:t>
            </a:r>
            <a:endParaRPr/>
          </a:p>
          <a:p>
            <a:pPr marL="457200" lvl="0" indent="-304800" algn="l" rtl="0">
              <a:lnSpc>
                <a:spcPct val="100000"/>
              </a:lnSpc>
              <a:spcBef>
                <a:spcPts val="0"/>
              </a:spcBef>
              <a:spcAft>
                <a:spcPts val="0"/>
              </a:spcAft>
              <a:buClr>
                <a:schemeClr val="dk1"/>
              </a:buClr>
              <a:buSzPts val="1200"/>
              <a:buFont typeface="Calibri"/>
              <a:buChar char="●"/>
            </a:pPr>
            <a:r>
              <a:rPr lang="en-US">
                <a:solidFill>
                  <a:srgbClr val="FF0000"/>
                </a:solidFill>
              </a:rPr>
              <a:t>There were two track options. You could select to respond to the questions as a government/elected officials OR a community based organizations/businesses.  We understand the unique positions that our members serve and our goal is to develop an initial understanding of what you experience related to these three themes.</a:t>
            </a:r>
            <a:endParaRPr/>
          </a:p>
          <a:p>
            <a:pPr marL="457200" lvl="0" indent="-304800" algn="l" rtl="0">
              <a:lnSpc>
                <a:spcPct val="100000"/>
              </a:lnSpc>
              <a:spcBef>
                <a:spcPts val="0"/>
              </a:spcBef>
              <a:spcAft>
                <a:spcPts val="0"/>
              </a:spcAft>
              <a:buClr>
                <a:schemeClr val="dk1"/>
              </a:buClr>
              <a:buSzPts val="1200"/>
              <a:buFont typeface="Calibri"/>
              <a:buChar char="●"/>
            </a:pPr>
            <a:r>
              <a:rPr lang="en-US"/>
              <a:t>Eight people clicked the link and 5 people answered all the questions. This is a significant drop from the first survey. The surveys are an important part of how we are gathering information to inform the recommendations. So I wanted to check in to see if: Be</a:t>
            </a:r>
            <a:endParaRPr>
              <a:solidFill>
                <a:srgbClr val="FF0000"/>
              </a:solidFill>
            </a:endParaRPr>
          </a:p>
          <a:p>
            <a:pPr marL="914400" lvl="1" indent="-317500" algn="l" rtl="0">
              <a:lnSpc>
                <a:spcPct val="100000"/>
              </a:lnSpc>
              <a:spcBef>
                <a:spcPts val="0"/>
              </a:spcBef>
              <a:spcAft>
                <a:spcPts val="0"/>
              </a:spcAft>
              <a:buClr>
                <a:srgbClr val="FF0000"/>
              </a:buClr>
              <a:buSzPts val="1400"/>
              <a:buFont typeface="Courier New"/>
              <a:buChar char="o"/>
            </a:pPr>
            <a:r>
              <a:rPr lang="en-US">
                <a:solidFill>
                  <a:srgbClr val="FF0000"/>
                </a:solidFill>
              </a:rPr>
              <a:t>Did anyone have any challenges with the way these were broken down?</a:t>
            </a:r>
            <a:endParaRPr>
              <a:solidFill>
                <a:srgbClr val="FF0000"/>
              </a:solidFill>
            </a:endParaRPr>
          </a:p>
          <a:p>
            <a:pPr marL="914400" lvl="1" indent="-317500" algn="l" rtl="0">
              <a:lnSpc>
                <a:spcPct val="100000"/>
              </a:lnSpc>
              <a:spcBef>
                <a:spcPts val="0"/>
              </a:spcBef>
              <a:spcAft>
                <a:spcPts val="0"/>
              </a:spcAft>
              <a:buClr>
                <a:srgbClr val="FF0000"/>
              </a:buClr>
              <a:buSzPts val="1400"/>
              <a:buFont typeface="Courier New"/>
              <a:buChar char="o"/>
            </a:pPr>
            <a:r>
              <a:rPr lang="en-US">
                <a:solidFill>
                  <a:srgbClr val="FF0000"/>
                </a:solidFill>
              </a:rPr>
              <a:t>Were the types of questions or categories a barrier?  </a:t>
            </a:r>
            <a:endParaRPr>
              <a:solidFill>
                <a:srgbClr val="FF0000"/>
              </a:solidFill>
            </a:endParaRPr>
          </a:p>
          <a:p>
            <a:pPr marL="914400" lvl="1" indent="-317500" algn="l" rtl="0">
              <a:lnSpc>
                <a:spcPct val="100000"/>
              </a:lnSpc>
              <a:spcBef>
                <a:spcPts val="0"/>
              </a:spcBef>
              <a:spcAft>
                <a:spcPts val="0"/>
              </a:spcAft>
              <a:buClr>
                <a:srgbClr val="FF0000"/>
              </a:buClr>
              <a:buSzPts val="1400"/>
              <a:buFont typeface="Courier New"/>
              <a:buChar char="o"/>
            </a:pPr>
            <a:r>
              <a:rPr lang="en-US">
                <a:solidFill>
                  <a:srgbClr val="FF0000"/>
                </a:solidFill>
              </a:rPr>
              <a:t>Just a reminder that responses are anonymous. </a:t>
            </a:r>
            <a:endParaRPr>
              <a:solidFill>
                <a:srgbClr val="FF0000"/>
              </a:solidFill>
            </a:endParaRPr>
          </a:p>
          <a:p>
            <a:pPr marL="457200" lvl="0" indent="-304800" algn="l" rtl="0">
              <a:lnSpc>
                <a:spcPct val="100000"/>
              </a:lnSpc>
              <a:spcBef>
                <a:spcPts val="0"/>
              </a:spcBef>
              <a:spcAft>
                <a:spcPts val="0"/>
              </a:spcAft>
              <a:buClr>
                <a:schemeClr val="dk1"/>
              </a:buClr>
              <a:buSzPts val="1200"/>
              <a:buFont typeface="Calibri"/>
              <a:buChar char="●"/>
            </a:pPr>
            <a:r>
              <a:rPr lang="en-US"/>
              <a:t>Since we can’t convene in person, we need to be creative about how the Task Force accomplishes its work so please let us know if you have any recommendations on how to improve the process. </a:t>
            </a:r>
            <a:endParaRPr/>
          </a:p>
          <a:p>
            <a:pPr marL="457200" lvl="0" indent="-304800" algn="l" rtl="0">
              <a:lnSpc>
                <a:spcPct val="100000"/>
              </a:lnSpc>
              <a:spcBef>
                <a:spcPts val="0"/>
              </a:spcBef>
              <a:spcAft>
                <a:spcPts val="0"/>
              </a:spcAft>
              <a:buClr>
                <a:schemeClr val="dk1"/>
              </a:buClr>
              <a:buSzPts val="1200"/>
              <a:buFont typeface="Calibri"/>
              <a:buChar char="●"/>
            </a:pPr>
            <a:r>
              <a:rPr lang="en-US"/>
              <a:t>Before we dive in to the results, I would like to preface them by stating that w</a:t>
            </a:r>
            <a:r>
              <a:rPr lang="en-US">
                <a:solidFill>
                  <a:srgbClr val="FF0000"/>
                </a:solidFill>
              </a:rPr>
              <a:t>e understand that many of these topics may be self evident. Our purpose is not to be repetitive but to pull out the most important issues facing the food system. So this information is funnelled into a larger conversation and process. Trust that there is a method to the madness -- that this is going somewhere! </a:t>
            </a:r>
            <a:endParaRPr>
              <a:solidFill>
                <a:srgbClr val="FF0000"/>
              </a:solidFill>
            </a:endParaRPr>
          </a:p>
          <a:p>
            <a:pPr marL="457200" lvl="0" indent="-304800" algn="l" rtl="0">
              <a:lnSpc>
                <a:spcPct val="100000"/>
              </a:lnSpc>
              <a:spcBef>
                <a:spcPts val="0"/>
              </a:spcBef>
              <a:spcAft>
                <a:spcPts val="0"/>
              </a:spcAft>
              <a:buClr>
                <a:schemeClr val="dk1"/>
              </a:buClr>
              <a:buSzPts val="1200"/>
              <a:buFont typeface="Calibri"/>
              <a:buChar char="●"/>
            </a:pPr>
            <a:r>
              <a:rPr lang="en-US">
                <a:solidFill>
                  <a:srgbClr val="FF0000"/>
                </a:solidFill>
              </a:rPr>
              <a:t>Later in our presentation we would like to ask for volunteers to help us review a process that we have been working on to guide the rest of our meetings for the fiscal year to ensure we meet our deliverable to submit a report outlining recommendation to </a:t>
            </a:r>
            <a:r>
              <a:rPr lang="en-US" sz="1100"/>
              <a:t>improve the food security of residents, increase resilience in the food system, and ensure County preparedness to respond to food-security challenges. </a:t>
            </a:r>
            <a:endParaRPr>
              <a:solidFill>
                <a:srgbClr val="FF0000"/>
              </a:solidFill>
            </a:endParaRPr>
          </a:p>
          <a:p>
            <a:pPr marL="457200" lvl="0" indent="0" algn="l" rtl="0">
              <a:lnSpc>
                <a:spcPct val="100000"/>
              </a:lnSpc>
              <a:spcBef>
                <a:spcPts val="0"/>
              </a:spcBef>
              <a:spcAft>
                <a:spcPts val="0"/>
              </a:spcAft>
              <a:buSzPts val="1400"/>
              <a:buNone/>
            </a:pPr>
            <a:endParaRPr>
              <a:solidFill>
                <a:srgbClr val="FF0000"/>
              </a:solidFill>
            </a:endParaRPr>
          </a:p>
          <a:p>
            <a:pPr marL="457200" lvl="0" indent="0" algn="l" rtl="0">
              <a:lnSpc>
                <a:spcPct val="100000"/>
              </a:lnSpc>
              <a:spcBef>
                <a:spcPts val="0"/>
              </a:spcBef>
              <a:spcAft>
                <a:spcPts val="0"/>
              </a:spcAft>
              <a:buSzPts val="1400"/>
              <a:buNone/>
            </a:pPr>
            <a:endParaRPr>
              <a:solidFill>
                <a:srgbClr val="FF0000"/>
              </a:solidFill>
            </a:endParaRPr>
          </a:p>
          <a:p>
            <a:pPr marL="45720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endParaRPr/>
          </a:p>
        </p:txBody>
      </p:sp>
      <p:sp>
        <p:nvSpPr>
          <p:cNvPr id="202" name="Google Shape;202;gbe0e1af42c_0_11: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490144c6e_0_13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490144c6e_0_138: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u="sng"/>
              <a:t>Evelyn: </a:t>
            </a:r>
            <a:endParaRPr u="sng"/>
          </a:p>
          <a:p>
            <a:pPr marL="0" lvl="0" indent="0" algn="l" rtl="0">
              <a:lnSpc>
                <a:spcPct val="100000"/>
              </a:lnSpc>
              <a:spcBef>
                <a:spcPts val="0"/>
              </a:spcBef>
              <a:spcAft>
                <a:spcPts val="0"/>
              </a:spcAft>
              <a:buSzPts val="1100"/>
              <a:buNone/>
            </a:pPr>
            <a:endParaRPr u="sng"/>
          </a:p>
          <a:p>
            <a:pPr marL="0" lvl="0" indent="0" algn="l" rtl="0">
              <a:lnSpc>
                <a:spcPct val="100000"/>
              </a:lnSpc>
              <a:spcBef>
                <a:spcPts val="0"/>
              </a:spcBef>
              <a:spcAft>
                <a:spcPts val="0"/>
              </a:spcAft>
              <a:buClr>
                <a:schemeClr val="dk1"/>
              </a:buClr>
              <a:buSzPts val="1100"/>
              <a:buFont typeface="Arial"/>
              <a:buNone/>
            </a:pPr>
            <a:r>
              <a:rPr lang="en-US" u="sng"/>
              <a:t>Talking Points</a:t>
            </a:r>
            <a:endParaRPr u="sng"/>
          </a:p>
          <a:p>
            <a:pPr marL="457200" lvl="0" indent="-304800" algn="l" rtl="0">
              <a:lnSpc>
                <a:spcPct val="100000"/>
              </a:lnSpc>
              <a:spcBef>
                <a:spcPts val="0"/>
              </a:spcBef>
              <a:spcAft>
                <a:spcPts val="0"/>
              </a:spcAft>
              <a:buClr>
                <a:schemeClr val="dk1"/>
              </a:buClr>
              <a:buSzPts val="1200"/>
              <a:buFont typeface="Noto Sans Symbols"/>
              <a:buChar char="●"/>
            </a:pPr>
            <a:r>
              <a:rPr lang="en-US"/>
              <a:t>Thank you for you responses. We will take these recommendations into consideration as we plan the remaining Task Force meetings. </a:t>
            </a:r>
            <a:endParaRPr/>
          </a:p>
          <a:p>
            <a:pPr marL="457200" lvl="0" indent="-304800" algn="l" rtl="0">
              <a:lnSpc>
                <a:spcPct val="100000"/>
              </a:lnSpc>
              <a:spcBef>
                <a:spcPts val="0"/>
              </a:spcBef>
              <a:spcAft>
                <a:spcPts val="0"/>
              </a:spcAft>
              <a:buClr>
                <a:schemeClr val="dk1"/>
              </a:buClr>
              <a:buSzPts val="1200"/>
              <a:buFont typeface="Noto Sans Symbols"/>
              <a:buChar char="●"/>
            </a:pPr>
            <a:r>
              <a:rPr lang="en-US"/>
              <a:t>at this time, I would like to ask for one or two volunteers to review overall process. It would be a one time meeting for 1 hours or less to gather feedback on the process and structure we are proposing to guide the remainder of our meetings along with themes, draft outline of report. </a:t>
            </a:r>
            <a:endParaRPr u="sng"/>
          </a:p>
        </p:txBody>
      </p:sp>
      <p:sp>
        <p:nvSpPr>
          <p:cNvPr id="235" name="Google Shape;235;gb490144c6e_0_13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a:t>
            </a:r>
          </a:p>
        </p:txBody>
      </p:sp>
      <p:sp>
        <p:nvSpPr>
          <p:cNvPr id="4" name="Slide Number Placeholder 3"/>
          <p:cNvSpPr>
            <a:spLocks noGrp="1"/>
          </p:cNvSpPr>
          <p:nvPr>
            <p:ph type="sldNum" sz="quarter" idx="5"/>
          </p:nvPr>
        </p:nvSpPr>
        <p:spPr/>
        <p:txBody>
          <a:bodyPr/>
          <a:lstStyle/>
          <a:p>
            <a:fld id="{9CD6FE80-E609-0E4E-A9BF-B6DA52B86FC9}" type="slidenum">
              <a:rPr lang="en-US" smtClean="0"/>
              <a:t>2</a:t>
            </a:fld>
            <a:endParaRPr lang="en-US"/>
          </a:p>
        </p:txBody>
      </p:sp>
    </p:spTree>
    <p:extLst>
      <p:ext uri="{BB962C8B-B14F-4D97-AF65-F5344CB8AC3E}">
        <p14:creationId xmlns:p14="http://schemas.microsoft.com/office/powerpoint/2010/main" val="9175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THEMES</a:t>
            </a:r>
          </a:p>
        </p:txBody>
      </p:sp>
      <p:sp>
        <p:nvSpPr>
          <p:cNvPr id="4" name="Slide Number Placeholder 3"/>
          <p:cNvSpPr>
            <a:spLocks noGrp="1"/>
          </p:cNvSpPr>
          <p:nvPr>
            <p:ph type="sldNum" sz="quarter" idx="5"/>
          </p:nvPr>
        </p:nvSpPr>
        <p:spPr/>
        <p:txBody>
          <a:bodyPr/>
          <a:lstStyle/>
          <a:p>
            <a:fld id="{9CD6FE80-E609-0E4E-A9BF-B6DA52B86FC9}" type="slidenum">
              <a:rPr lang="en-US" smtClean="0"/>
              <a:t>3</a:t>
            </a:fld>
            <a:endParaRPr lang="en-US"/>
          </a:p>
        </p:txBody>
      </p:sp>
    </p:spTree>
    <p:extLst>
      <p:ext uri="{BB962C8B-B14F-4D97-AF65-F5344CB8AC3E}">
        <p14:creationId xmlns:p14="http://schemas.microsoft.com/office/powerpoint/2010/main" val="82522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Arial" panose="020B0604020202020204" pitchFamily="34" charset="0"/>
              </a:rPr>
              <a:t>OUTLINE</a:t>
            </a:r>
            <a:endParaRPr lang="en-US" dirty="0"/>
          </a:p>
        </p:txBody>
      </p:sp>
      <p:sp>
        <p:nvSpPr>
          <p:cNvPr id="4" name="Slide Number Placeholder 3"/>
          <p:cNvSpPr>
            <a:spLocks noGrp="1"/>
          </p:cNvSpPr>
          <p:nvPr>
            <p:ph type="sldNum" sz="quarter" idx="5"/>
          </p:nvPr>
        </p:nvSpPr>
        <p:spPr/>
        <p:txBody>
          <a:bodyPr/>
          <a:lstStyle/>
          <a:p>
            <a:fld id="{9CD6FE80-E609-0E4E-A9BF-B6DA52B86FC9}" type="slidenum">
              <a:rPr lang="en-US" smtClean="0"/>
              <a:t>4</a:t>
            </a:fld>
            <a:endParaRPr lang="en-US"/>
          </a:p>
        </p:txBody>
      </p:sp>
    </p:spTree>
    <p:extLst>
      <p:ext uri="{BB962C8B-B14F-4D97-AF65-F5344CB8AC3E}">
        <p14:creationId xmlns:p14="http://schemas.microsoft.com/office/powerpoint/2010/main" val="18012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THEMES</a:t>
            </a:r>
          </a:p>
        </p:txBody>
      </p:sp>
      <p:sp>
        <p:nvSpPr>
          <p:cNvPr id="4" name="Slide Number Placeholder 3"/>
          <p:cNvSpPr>
            <a:spLocks noGrp="1"/>
          </p:cNvSpPr>
          <p:nvPr>
            <p:ph type="sldNum" sz="quarter" idx="5"/>
          </p:nvPr>
        </p:nvSpPr>
        <p:spPr/>
        <p:txBody>
          <a:bodyPr/>
          <a:lstStyle/>
          <a:p>
            <a:fld id="{9CD6FE80-E609-0E4E-A9BF-B6DA52B86FC9}" type="slidenum">
              <a:rPr lang="en-US" smtClean="0"/>
              <a:t>5</a:t>
            </a:fld>
            <a:endParaRPr lang="en-US"/>
          </a:p>
        </p:txBody>
      </p:sp>
    </p:spTree>
    <p:extLst>
      <p:ext uri="{BB962C8B-B14F-4D97-AF65-F5344CB8AC3E}">
        <p14:creationId xmlns:p14="http://schemas.microsoft.com/office/powerpoint/2010/main" val="357589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Arial" panose="020B0604020202020204" pitchFamily="34" charset="0"/>
              </a:rPr>
              <a:t>MAPPING OUTLINE TO WORKING GROUPS</a:t>
            </a:r>
            <a:endParaRPr lang="en-US" dirty="0"/>
          </a:p>
        </p:txBody>
      </p:sp>
      <p:sp>
        <p:nvSpPr>
          <p:cNvPr id="4" name="Slide Number Placeholder 3"/>
          <p:cNvSpPr>
            <a:spLocks noGrp="1"/>
          </p:cNvSpPr>
          <p:nvPr>
            <p:ph type="sldNum" sz="quarter" idx="5"/>
          </p:nvPr>
        </p:nvSpPr>
        <p:spPr/>
        <p:txBody>
          <a:bodyPr/>
          <a:lstStyle/>
          <a:p>
            <a:fld id="{9CD6FE80-E609-0E4E-A9BF-B6DA52B86FC9}" type="slidenum">
              <a:rPr lang="en-US" smtClean="0"/>
              <a:t>6</a:t>
            </a:fld>
            <a:endParaRPr lang="en-US"/>
          </a:p>
        </p:txBody>
      </p:sp>
    </p:spTree>
    <p:extLst>
      <p:ext uri="{BB962C8B-B14F-4D97-AF65-F5344CB8AC3E}">
        <p14:creationId xmlns:p14="http://schemas.microsoft.com/office/powerpoint/2010/main" val="205773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Arial" panose="020B0604020202020204" pitchFamily="34" charset="0"/>
              </a:rPr>
              <a:t>MAPPING OUTLINE TO WORKING GROUPS</a:t>
            </a:r>
            <a:endParaRPr lang="en-US" dirty="0"/>
          </a:p>
        </p:txBody>
      </p:sp>
      <p:sp>
        <p:nvSpPr>
          <p:cNvPr id="4" name="Slide Number Placeholder 3"/>
          <p:cNvSpPr>
            <a:spLocks noGrp="1"/>
          </p:cNvSpPr>
          <p:nvPr>
            <p:ph type="sldNum" sz="quarter" idx="5"/>
          </p:nvPr>
        </p:nvSpPr>
        <p:spPr/>
        <p:txBody>
          <a:bodyPr/>
          <a:lstStyle/>
          <a:p>
            <a:fld id="{9CD6FE80-E609-0E4E-A9BF-B6DA52B86FC9}" type="slidenum">
              <a:rPr lang="en-US" smtClean="0"/>
              <a:t>7</a:t>
            </a:fld>
            <a:endParaRPr lang="en-US"/>
          </a:p>
        </p:txBody>
      </p:sp>
    </p:spTree>
    <p:extLst>
      <p:ext uri="{BB962C8B-B14F-4D97-AF65-F5344CB8AC3E}">
        <p14:creationId xmlns:p14="http://schemas.microsoft.com/office/powerpoint/2010/main" val="14259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Arial" panose="020B0604020202020204" pitchFamily="34" charset="0"/>
              </a:rPr>
              <a:t>MAPPING OUTLINE TO WORKING GROUPS</a:t>
            </a:r>
            <a:endParaRPr lang="en-US" dirty="0"/>
          </a:p>
        </p:txBody>
      </p:sp>
      <p:sp>
        <p:nvSpPr>
          <p:cNvPr id="4" name="Slide Number Placeholder 3"/>
          <p:cNvSpPr>
            <a:spLocks noGrp="1"/>
          </p:cNvSpPr>
          <p:nvPr>
            <p:ph type="sldNum" sz="quarter" idx="5"/>
          </p:nvPr>
        </p:nvSpPr>
        <p:spPr/>
        <p:txBody>
          <a:bodyPr/>
          <a:lstStyle/>
          <a:p>
            <a:fld id="{9CD6FE80-E609-0E4E-A9BF-B6DA52B86FC9}" type="slidenum">
              <a:rPr lang="en-US" smtClean="0"/>
              <a:t>8</a:t>
            </a:fld>
            <a:endParaRPr lang="en-US"/>
          </a:p>
        </p:txBody>
      </p:sp>
    </p:spTree>
    <p:extLst>
      <p:ext uri="{BB962C8B-B14F-4D97-AF65-F5344CB8AC3E}">
        <p14:creationId xmlns:p14="http://schemas.microsoft.com/office/powerpoint/2010/main" val="170872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Arial" panose="020B0604020202020204" pitchFamily="34" charset="0"/>
              </a:rPr>
              <a:t>MAPPING OUTLINE TO WORKING GROUPS</a:t>
            </a:r>
            <a:endParaRPr lang="en-US" dirty="0"/>
          </a:p>
        </p:txBody>
      </p:sp>
      <p:sp>
        <p:nvSpPr>
          <p:cNvPr id="4" name="Slide Number Placeholder 3"/>
          <p:cNvSpPr>
            <a:spLocks noGrp="1"/>
          </p:cNvSpPr>
          <p:nvPr>
            <p:ph type="sldNum" sz="quarter" idx="5"/>
          </p:nvPr>
        </p:nvSpPr>
        <p:spPr/>
        <p:txBody>
          <a:bodyPr/>
          <a:lstStyle/>
          <a:p>
            <a:fld id="{9CD6FE80-E609-0E4E-A9BF-B6DA52B86FC9}" type="slidenum">
              <a:rPr lang="en-US" smtClean="0"/>
              <a:t>9</a:t>
            </a:fld>
            <a:endParaRPr lang="en-US"/>
          </a:p>
        </p:txBody>
      </p:sp>
    </p:spTree>
    <p:extLst>
      <p:ext uri="{BB962C8B-B14F-4D97-AF65-F5344CB8AC3E}">
        <p14:creationId xmlns:p14="http://schemas.microsoft.com/office/powerpoint/2010/main" val="183288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4846320" y="2057400"/>
            <a:ext cx="3840480" cy="1371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1" i="0">
                <a:solidFill>
                  <a:srgbClr val="7F7F7F"/>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4846320" y="3657600"/>
            <a:ext cx="3886200" cy="914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20"/>
              </a:spcBef>
              <a:spcAft>
                <a:spcPts val="0"/>
              </a:spcAft>
              <a:buClr>
                <a:schemeClr val="dk1"/>
              </a:buClr>
              <a:buSzPts val="1600"/>
              <a:buNone/>
              <a:defRPr>
                <a:solidFill>
                  <a:schemeClr val="dk1"/>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rgbClr val="A2B333"/>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rgbClr val="A2B333"/>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rgbClr val="A2B333"/>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rgbClr val="A2B333"/>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A2B333"/>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5" name="Google Shape;85;p29"/>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9"/>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body" idx="1"/>
          </p:nvPr>
        </p:nvSpPr>
        <p:spPr>
          <a:xfrm rot="5400000">
            <a:off x="2182019" y="-11906"/>
            <a:ext cx="4779962" cy="731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30"/>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31"/>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2"/>
          <p:cNvSpPr>
            <a:spLocks noGrp="1"/>
          </p:cNvSpPr>
          <p:nvPr>
            <p:ph type="dgm" idx="2"/>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R="0" lvl="1"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R="0" lvl="2"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R="0" lvl="3"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R="0" lvl="4"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32"/>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2"/>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914400" y="1255713"/>
            <a:ext cx="7315200" cy="4779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40"/>
              </a:spcBef>
              <a:spcAft>
                <a:spcPts val="0"/>
              </a:spcAft>
              <a:buSzPts val="2200"/>
              <a:buNone/>
              <a:defRPr>
                <a:solidFill>
                  <a:srgbClr val="888888"/>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40"/>
              </a:spcBef>
              <a:spcAft>
                <a:spcPts val="0"/>
              </a:spcAft>
              <a:buSzPts val="2200"/>
              <a:buNone/>
              <a:defRPr>
                <a:solidFill>
                  <a:srgbClr val="888888"/>
                </a:solidFill>
              </a:defRPr>
            </a:lvl3pPr>
            <a:lvl4pPr lvl="3" algn="ctr">
              <a:lnSpc>
                <a:spcPct val="100000"/>
              </a:lnSpc>
              <a:spcBef>
                <a:spcPts val="440"/>
              </a:spcBef>
              <a:spcAft>
                <a:spcPts val="0"/>
              </a:spcAft>
              <a:buSzPts val="2200"/>
              <a:buNone/>
              <a:defRPr>
                <a:solidFill>
                  <a:srgbClr val="888888"/>
                </a:solidFill>
              </a:defRPr>
            </a:lvl4pPr>
            <a:lvl5pPr lvl="4" algn="ctr">
              <a:lnSpc>
                <a:spcPct val="100000"/>
              </a:lnSpc>
              <a:spcBef>
                <a:spcPts val="440"/>
              </a:spcBef>
              <a:spcAft>
                <a:spcPts val="0"/>
              </a:spcAft>
              <a:buSzPts val="2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22"/>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6" name="Google Shape;46;p23"/>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24"/>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25"/>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7"/>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7" name="Google Shape;7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28"/>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3">
            <a:alphaModFix/>
          </a:blip>
          <a:srcRect/>
          <a:stretch/>
        </p:blipFill>
        <p:spPr>
          <a:xfrm>
            <a:off x="-141288" y="4719638"/>
            <a:ext cx="9380538" cy="2393950"/>
          </a:xfrm>
          <a:prstGeom prst="rect">
            <a:avLst/>
          </a:prstGeom>
          <a:noFill/>
          <a:ln>
            <a:noFill/>
          </a:ln>
        </p:spPr>
      </p:pic>
      <p:sp>
        <p:nvSpPr>
          <p:cNvPr id="11" name="Google Shape;1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6"/>
          <p:cNvPicPr preferRelativeResize="0"/>
          <p:nvPr/>
        </p:nvPicPr>
        <p:blipFill rotWithShape="1">
          <a:blip r:embed="rId4">
            <a:alphaModFix/>
          </a:blip>
          <a:srcRect r="27927"/>
          <a:stretch/>
        </p:blipFill>
        <p:spPr>
          <a:xfrm>
            <a:off x="0" y="398463"/>
            <a:ext cx="9144000" cy="965200"/>
          </a:xfrm>
          <a:prstGeom prst="rect">
            <a:avLst/>
          </a:prstGeom>
          <a:noFill/>
          <a:ln>
            <a:noFill/>
          </a:ln>
        </p:spPr>
      </p:pic>
      <p:pic>
        <p:nvPicPr>
          <p:cNvPr id="17" name="Google Shape;17;p16" descr="A picture containing drawing&#10;&#10;Description automatically generated"/>
          <p:cNvPicPr preferRelativeResize="0"/>
          <p:nvPr/>
        </p:nvPicPr>
        <p:blipFill rotWithShape="1">
          <a:blip r:embed="rId5">
            <a:alphaModFix/>
          </a:blip>
          <a:srcRect/>
          <a:stretch/>
        </p:blipFill>
        <p:spPr>
          <a:xfrm>
            <a:off x="7086600" y="179978"/>
            <a:ext cx="1600201" cy="7903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8"/>
          <p:cNvSpPr/>
          <p:nvPr/>
        </p:nvSpPr>
        <p:spPr>
          <a:xfrm>
            <a:off x="0" y="6334125"/>
            <a:ext cx="9144000" cy="523875"/>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18"/>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endParaRPr/>
          </a:p>
        </p:txBody>
      </p:sp>
      <p:sp>
        <p:nvSpPr>
          <p:cNvPr id="24" name="Google Shape;24;p18"/>
          <p:cNvSpPr txBox="1">
            <a:spLocks noGrp="1"/>
          </p:cNvSpPr>
          <p:nvPr>
            <p:ph type="body" idx="1"/>
          </p:nvPr>
        </p:nvSpPr>
        <p:spPr>
          <a:xfrm>
            <a:off x="914400" y="1255713"/>
            <a:ext cx="7315200" cy="477996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8"/>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8"/>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18" descr="IPHI Logo_2C.png"/>
          <p:cNvPicPr preferRelativeResize="0"/>
          <p:nvPr/>
        </p:nvPicPr>
        <p:blipFill rotWithShape="1">
          <a:blip r:embed="rId14">
            <a:alphaModFix/>
          </a:blip>
          <a:srcRect/>
          <a:stretch/>
        </p:blipFill>
        <p:spPr>
          <a:xfrm>
            <a:off x="7672388" y="5737225"/>
            <a:ext cx="1239837" cy="457200"/>
          </a:xfrm>
          <a:prstGeom prst="rect">
            <a:avLst/>
          </a:prstGeom>
          <a:noFill/>
          <a:ln>
            <a:noFill/>
          </a:ln>
        </p:spPr>
      </p:pic>
      <p:sp>
        <p:nvSpPr>
          <p:cNvPr id="29" name="Google Shape;29;p18"/>
          <p:cNvSpPr/>
          <p:nvPr/>
        </p:nvSpPr>
        <p:spPr>
          <a:xfrm>
            <a:off x="0" y="1012825"/>
            <a:ext cx="9144000" cy="46038"/>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0" name="Google Shape;30;p18" descr="A picture containing drawing&#10;&#10;Description automatically generated"/>
          <p:cNvPicPr preferRelativeResize="0"/>
          <p:nvPr/>
        </p:nvPicPr>
        <p:blipFill rotWithShape="1">
          <a:blip r:embed="rId15">
            <a:alphaModFix/>
          </a:blip>
          <a:srcRect/>
          <a:stretch/>
        </p:blipFill>
        <p:spPr>
          <a:xfrm>
            <a:off x="209549" y="5552181"/>
            <a:ext cx="1409701" cy="6962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svg"/><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voAEL7nqENpC2BSv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21" Type="http://schemas.openxmlformats.org/officeDocument/2006/relationships/customXml" Target="../ink/ink2.xml"/><Relationship Id="rId7" Type="http://schemas.openxmlformats.org/officeDocument/2006/relationships/image" Target="../media/image9.png"/><Relationship Id="rId2" Type="http://schemas.openxmlformats.org/officeDocument/2006/relationships/notesSlide" Target="../notesSlides/notesSlide2.xml"/><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customXml" Target="../ink/ink1.xml"/><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sv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2.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10" Type="http://schemas.openxmlformats.org/officeDocument/2006/relationships/image" Target="../media/image20.sv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 Id="rId8"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sv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2.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10" Type="http://schemas.openxmlformats.org/officeDocument/2006/relationships/image" Target="../media/image20.sv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 Id="rId8"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70.png"/></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30.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70.png"/></Relationships>
</file>

<file path=ppt/slides/_rels/slide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ctrTitle"/>
          </p:nvPr>
        </p:nvSpPr>
        <p:spPr>
          <a:xfrm>
            <a:off x="990600" y="2114650"/>
            <a:ext cx="7162800" cy="22836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400"/>
              <a:buNone/>
            </a:pPr>
            <a:r>
              <a:rPr lang="en-US" sz="3000" dirty="0"/>
              <a:t>Prince George’s County Council</a:t>
            </a:r>
            <a:br>
              <a:rPr lang="en-US" sz="3000" dirty="0"/>
            </a:br>
            <a:r>
              <a:rPr lang="en-US" sz="4500" dirty="0"/>
              <a:t>FOOD SECURITY TASK FORCE</a:t>
            </a:r>
            <a:br>
              <a:rPr lang="en-US" sz="3000" dirty="0"/>
            </a:br>
            <a:endParaRPr sz="2000" dirty="0"/>
          </a:p>
          <a:p>
            <a:pPr marL="0" lvl="0" indent="0" algn="ctr" rtl="0">
              <a:lnSpc>
                <a:spcPct val="115000"/>
              </a:lnSpc>
              <a:spcBef>
                <a:spcPts val="0"/>
              </a:spcBef>
              <a:spcAft>
                <a:spcPts val="0"/>
              </a:spcAft>
              <a:buSzPts val="1400"/>
              <a:buNone/>
            </a:pPr>
            <a:r>
              <a:rPr lang="en-US" sz="2500" dirty="0"/>
              <a:t>March 5th, 2021 </a:t>
            </a:r>
            <a:endParaRPr sz="25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be0e1af42c_0_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dirty="0"/>
          </a:p>
          <a:p>
            <a:pPr>
              <a:buSzPts val="1800"/>
            </a:pPr>
            <a:r>
              <a:rPr lang="en-US" dirty="0"/>
              <a:t>Member Brainstorm</a:t>
            </a:r>
            <a:endParaRPr dirty="0"/>
          </a:p>
          <a:p>
            <a:pPr marL="0" lvl="0" indent="0" algn="l" rtl="0">
              <a:lnSpc>
                <a:spcPct val="100000"/>
              </a:lnSpc>
              <a:spcBef>
                <a:spcPts val="0"/>
              </a:spcBef>
              <a:spcAft>
                <a:spcPts val="0"/>
              </a:spcAft>
              <a:buSzPts val="1800"/>
              <a:buNone/>
            </a:pPr>
            <a:endParaRPr dirty="0"/>
          </a:p>
        </p:txBody>
      </p:sp>
      <p:sp>
        <p:nvSpPr>
          <p:cNvPr id="2" name="Text Placeholder 1">
            <a:extLst>
              <a:ext uri="{FF2B5EF4-FFF2-40B4-BE49-F238E27FC236}">
                <a16:creationId xmlns:a16="http://schemas.microsoft.com/office/drawing/2014/main" id="{0FEB5DF0-B70B-854B-9AFB-34EF3F586DFD}"/>
              </a:ext>
            </a:extLst>
          </p:cNvPr>
          <p:cNvSpPr>
            <a:spLocks noGrp="1"/>
          </p:cNvSpPr>
          <p:nvPr>
            <p:ph type="body" idx="1"/>
          </p:nvPr>
        </p:nvSpPr>
        <p:spPr/>
        <p:txBody>
          <a:bodyPr/>
          <a:lstStyle/>
          <a:p>
            <a:pPr marL="50800" indent="0" fontAlgn="base">
              <a:buNone/>
            </a:pPr>
            <a:r>
              <a:rPr lang="en-US" sz="2000" b="1" dirty="0">
                <a:latin typeface="+mn-lt"/>
              </a:rPr>
              <a:t>Brainstorm Leaders</a:t>
            </a:r>
          </a:p>
          <a:p>
            <a:pPr marL="50800" indent="0" fontAlgn="base">
              <a:buNone/>
            </a:pPr>
            <a:endParaRPr lang="en-US" sz="2000" dirty="0">
              <a:latin typeface="+mn-lt"/>
            </a:endParaRPr>
          </a:p>
          <a:p>
            <a:pPr marL="514350" indent="-285750" fontAlgn="base">
              <a:buFont typeface="Wingdings" pitchFamily="2" charset="2"/>
              <a:buChar char="ü"/>
            </a:pPr>
            <a:r>
              <a:rPr lang="en-US" sz="2000" dirty="0">
                <a:latin typeface="+mn-lt"/>
              </a:rPr>
              <a:t>Rev. William M. Campbell, Senior Pastor, Union Bethel AME Church</a:t>
            </a:r>
          </a:p>
          <a:p>
            <a:pPr marL="228600" indent="0" fontAlgn="base">
              <a:buNone/>
            </a:pPr>
            <a:endParaRPr lang="en-US" sz="2000" dirty="0">
              <a:latin typeface="+mn-lt"/>
            </a:endParaRPr>
          </a:p>
          <a:p>
            <a:pPr marL="514350" indent="-285750" fontAlgn="base">
              <a:buFont typeface="Wingdings" pitchFamily="2" charset="2"/>
              <a:buChar char="ü"/>
            </a:pPr>
            <a:r>
              <a:rPr lang="en-US" sz="2000" dirty="0">
                <a:latin typeface="+mn-lt"/>
              </a:rPr>
              <a:t>Roberto </a:t>
            </a:r>
            <a:r>
              <a:rPr lang="en-US" sz="2000" dirty="0" err="1">
                <a:latin typeface="+mn-lt"/>
              </a:rPr>
              <a:t>Melara</a:t>
            </a:r>
            <a:r>
              <a:rPr lang="en-US" sz="2000" dirty="0">
                <a:latin typeface="+mn-lt"/>
              </a:rPr>
              <a:t>, Director, MD Region CAFB</a:t>
            </a:r>
          </a:p>
          <a:p>
            <a:endParaRPr lang="en-US" dirty="0"/>
          </a:p>
        </p:txBody>
      </p:sp>
      <p:sp>
        <p:nvSpPr>
          <p:cNvPr id="206" name="Google Shape;206;gbe0e1af42c_0_1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10</a:t>
            </a:fld>
            <a:endParaRPr/>
          </a:p>
        </p:txBody>
      </p:sp>
      <p:grpSp>
        <p:nvGrpSpPr>
          <p:cNvPr id="16" name="Group 15">
            <a:extLst>
              <a:ext uri="{FF2B5EF4-FFF2-40B4-BE49-F238E27FC236}">
                <a16:creationId xmlns:a16="http://schemas.microsoft.com/office/drawing/2014/main" id="{75BEC8C2-AE44-BA4B-963D-C60917E7B507}"/>
              </a:ext>
            </a:extLst>
          </p:cNvPr>
          <p:cNvGrpSpPr/>
          <p:nvPr/>
        </p:nvGrpSpPr>
        <p:grpSpPr>
          <a:xfrm>
            <a:off x="4812146" y="1840675"/>
            <a:ext cx="3227449" cy="1394623"/>
            <a:chOff x="654120" y="592740"/>
            <a:chExt cx="2573550" cy="970280"/>
          </a:xfrm>
        </p:grpSpPr>
        <p:pic>
          <p:nvPicPr>
            <p:cNvPr id="17" name="Graphic 16" descr="Woman with cane with solid fill">
              <a:extLst>
                <a:ext uri="{FF2B5EF4-FFF2-40B4-BE49-F238E27FC236}">
                  <a16:creationId xmlns:a16="http://schemas.microsoft.com/office/drawing/2014/main" id="{F12A61C1-929C-C546-AEB8-C5C89A37B1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3270" y="611440"/>
              <a:ext cx="914400" cy="914400"/>
            </a:xfrm>
            <a:prstGeom prst="rect">
              <a:avLst/>
            </a:prstGeom>
          </p:spPr>
        </p:pic>
        <p:pic>
          <p:nvPicPr>
            <p:cNvPr id="18" name="Graphic 17" descr="Man With Pram with solid fill">
              <a:extLst>
                <a:ext uri="{FF2B5EF4-FFF2-40B4-BE49-F238E27FC236}">
                  <a16:creationId xmlns:a16="http://schemas.microsoft.com/office/drawing/2014/main" id="{64BC24C1-6F1F-4D42-A901-4F8C54495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8380" y="648620"/>
              <a:ext cx="914400" cy="914400"/>
            </a:xfrm>
            <a:prstGeom prst="rect">
              <a:avLst/>
            </a:prstGeom>
          </p:spPr>
        </p:pic>
        <p:pic>
          <p:nvPicPr>
            <p:cNvPr id="19" name="Graphic 18" descr="Child with balloon with solid fill">
              <a:extLst>
                <a:ext uri="{FF2B5EF4-FFF2-40B4-BE49-F238E27FC236}">
                  <a16:creationId xmlns:a16="http://schemas.microsoft.com/office/drawing/2014/main" id="{3CACCB86-ADC8-2B40-88CD-98E341484A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120" y="611440"/>
              <a:ext cx="914400" cy="914400"/>
            </a:xfrm>
            <a:prstGeom prst="rect">
              <a:avLst/>
            </a:prstGeom>
          </p:spPr>
        </p:pic>
        <p:pic>
          <p:nvPicPr>
            <p:cNvPr id="20" name="Graphic 19" descr="Man with solid fill">
              <a:extLst>
                <a:ext uri="{FF2B5EF4-FFF2-40B4-BE49-F238E27FC236}">
                  <a16:creationId xmlns:a16="http://schemas.microsoft.com/office/drawing/2014/main" id="{6639662B-C9BA-0D40-BEB2-651ED0A110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8800" y="592740"/>
              <a:ext cx="914400" cy="914400"/>
            </a:xfrm>
            <a:prstGeom prst="rect">
              <a:avLst/>
            </a:prstGeom>
          </p:spPr>
        </p:pic>
      </p:grpSp>
      <p:grpSp>
        <p:nvGrpSpPr>
          <p:cNvPr id="21" name="Group 20">
            <a:extLst>
              <a:ext uri="{FF2B5EF4-FFF2-40B4-BE49-F238E27FC236}">
                <a16:creationId xmlns:a16="http://schemas.microsoft.com/office/drawing/2014/main" id="{B650190E-E1B9-504A-B2F6-1ECA254B557A}"/>
              </a:ext>
            </a:extLst>
          </p:cNvPr>
          <p:cNvGrpSpPr/>
          <p:nvPr/>
        </p:nvGrpSpPr>
        <p:grpSpPr>
          <a:xfrm>
            <a:off x="4790043" y="3762991"/>
            <a:ext cx="3439557" cy="1189019"/>
            <a:chOff x="427100" y="2004920"/>
            <a:chExt cx="3116900" cy="1033540"/>
          </a:xfrm>
        </p:grpSpPr>
        <p:pic>
          <p:nvPicPr>
            <p:cNvPr id="22" name="Graphic 21" descr="Grocery bag with solid fill">
              <a:extLst>
                <a:ext uri="{FF2B5EF4-FFF2-40B4-BE49-F238E27FC236}">
                  <a16:creationId xmlns:a16="http://schemas.microsoft.com/office/drawing/2014/main" id="{30215837-0DD9-6E41-83DA-30DA2E6EC2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62575" y="2004920"/>
              <a:ext cx="914400" cy="914400"/>
            </a:xfrm>
            <a:prstGeom prst="rect">
              <a:avLst/>
            </a:prstGeom>
          </p:spPr>
        </p:pic>
        <p:pic>
          <p:nvPicPr>
            <p:cNvPr id="23" name="Graphic 22" descr="Shopping cart with solid fill">
              <a:extLst>
                <a:ext uri="{FF2B5EF4-FFF2-40B4-BE49-F238E27FC236}">
                  <a16:creationId xmlns:a16="http://schemas.microsoft.com/office/drawing/2014/main" id="{130BDB0D-929E-2B4D-AA90-17314E2D8E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8380" y="2113280"/>
              <a:ext cx="914400" cy="914400"/>
            </a:xfrm>
            <a:prstGeom prst="rect">
              <a:avLst/>
            </a:prstGeom>
          </p:spPr>
        </p:pic>
        <p:pic>
          <p:nvPicPr>
            <p:cNvPr id="24" name="Graphic 23" descr="Store with solid fill">
              <a:extLst>
                <a:ext uri="{FF2B5EF4-FFF2-40B4-BE49-F238E27FC236}">
                  <a16:creationId xmlns:a16="http://schemas.microsoft.com/office/drawing/2014/main" id="{A275F1EF-C9CF-6443-8E58-CFBD743E37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7100" y="2113280"/>
              <a:ext cx="914400" cy="914400"/>
            </a:xfrm>
            <a:prstGeom prst="rect">
              <a:avLst/>
            </a:prstGeom>
          </p:spPr>
        </p:pic>
        <p:pic>
          <p:nvPicPr>
            <p:cNvPr id="25" name="Graphic 24" descr="Table and chairs with solid fill">
              <a:extLst>
                <a:ext uri="{FF2B5EF4-FFF2-40B4-BE49-F238E27FC236}">
                  <a16:creationId xmlns:a16="http://schemas.microsoft.com/office/drawing/2014/main" id="{8B712822-7B39-9E4F-9E6D-6753D1CEA3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29600" y="2124060"/>
              <a:ext cx="914400" cy="9144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b490144c6e_0_138"/>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
        <p:nvSpPr>
          <p:cNvPr id="238" name="Google Shape;238;gb490144c6e_0_138"/>
          <p:cNvSpPr txBox="1">
            <a:spLocks noGrp="1"/>
          </p:cNvSpPr>
          <p:nvPr>
            <p:ph type="body" idx="1"/>
          </p:nvPr>
        </p:nvSpPr>
        <p:spPr>
          <a:xfrm>
            <a:off x="914400" y="1349950"/>
            <a:ext cx="7173600" cy="29361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560"/>
              </a:spcBef>
              <a:spcAft>
                <a:spcPts val="0"/>
              </a:spcAft>
              <a:buSzPts val="1800"/>
              <a:buFont typeface="Wingdings" pitchFamily="2" charset="2"/>
              <a:buChar char="ü"/>
            </a:pPr>
            <a:r>
              <a:rPr lang="en-US" sz="2000" b="1" dirty="0">
                <a:solidFill>
                  <a:schemeClr val="tx1"/>
                </a:solidFill>
                <a:latin typeface="+mn-lt"/>
              </a:rPr>
              <a:t>Self-select into small groups through google form:</a:t>
            </a:r>
          </a:p>
          <a:p>
            <a:pPr marL="742950" lvl="1" indent="-285750">
              <a:spcBef>
                <a:spcPts val="560"/>
              </a:spcBef>
              <a:buFont typeface="Wingdings" pitchFamily="2" charset="2"/>
              <a:buChar char="ü"/>
            </a:pPr>
            <a:r>
              <a:rPr lang="en-US" sz="2000" b="1" dirty="0">
                <a:solidFill>
                  <a:schemeClr val="tx1"/>
                </a:solidFill>
                <a:latin typeface="+mn-lt"/>
                <a:hlinkClick r:id="rId3"/>
              </a:rPr>
              <a:t>https://forms.gle/voAEL7nqENpC2BSv8</a:t>
            </a:r>
            <a:endParaRPr lang="en-US" sz="2000" b="1" dirty="0">
              <a:solidFill>
                <a:schemeClr val="tx1"/>
              </a:solidFill>
              <a:latin typeface="+mn-lt"/>
            </a:endParaRPr>
          </a:p>
          <a:p>
            <a:pPr marL="457200" lvl="1" indent="0">
              <a:spcBef>
                <a:spcPts val="560"/>
              </a:spcBef>
              <a:buNone/>
            </a:pPr>
            <a:endParaRPr lang="en-US" sz="2000" b="1" dirty="0">
              <a:solidFill>
                <a:schemeClr val="tx1"/>
              </a:solidFill>
              <a:latin typeface="+mn-lt"/>
            </a:endParaRPr>
          </a:p>
          <a:p>
            <a:pPr marL="285750" lvl="0" indent="-285750" algn="l" rtl="0">
              <a:lnSpc>
                <a:spcPct val="100000"/>
              </a:lnSpc>
              <a:spcBef>
                <a:spcPts val="560"/>
              </a:spcBef>
              <a:spcAft>
                <a:spcPts val="0"/>
              </a:spcAft>
              <a:buSzPts val="1800"/>
              <a:buFont typeface="Wingdings" pitchFamily="2" charset="2"/>
              <a:buChar char="ü"/>
            </a:pPr>
            <a:r>
              <a:rPr lang="en-US" sz="2000" b="1" dirty="0">
                <a:solidFill>
                  <a:schemeClr val="tx1"/>
                </a:solidFill>
                <a:latin typeface="+mn-lt"/>
              </a:rPr>
              <a:t>Suggest who else should be invited to these conversations</a:t>
            </a:r>
          </a:p>
          <a:p>
            <a:pPr marL="0" lvl="0" indent="0" algn="l" rtl="0">
              <a:lnSpc>
                <a:spcPct val="100000"/>
              </a:lnSpc>
              <a:spcBef>
                <a:spcPts val="560"/>
              </a:spcBef>
              <a:spcAft>
                <a:spcPts val="0"/>
              </a:spcAft>
              <a:buSzPts val="1800"/>
              <a:buNone/>
            </a:pPr>
            <a:endParaRPr lang="en-US" sz="2000" b="1" dirty="0">
              <a:solidFill>
                <a:schemeClr val="tx1"/>
              </a:solidFill>
              <a:latin typeface="+mn-lt"/>
            </a:endParaRPr>
          </a:p>
          <a:p>
            <a:pPr marL="285750" lvl="0" indent="-285750" algn="l" rtl="0">
              <a:lnSpc>
                <a:spcPct val="100000"/>
              </a:lnSpc>
              <a:spcBef>
                <a:spcPts val="560"/>
              </a:spcBef>
              <a:spcAft>
                <a:spcPts val="0"/>
              </a:spcAft>
              <a:buSzPts val="1800"/>
              <a:buFont typeface="Wingdings" pitchFamily="2" charset="2"/>
              <a:buChar char="ü"/>
            </a:pPr>
            <a:r>
              <a:rPr lang="en-US" sz="2000" b="1" dirty="0">
                <a:solidFill>
                  <a:schemeClr val="tx1"/>
                </a:solidFill>
                <a:latin typeface="+mn-lt"/>
              </a:rPr>
              <a:t>Share what you would like to learn more about</a:t>
            </a:r>
            <a:endParaRPr sz="2000" b="1" dirty="0">
              <a:solidFill>
                <a:schemeClr val="tx1"/>
              </a:solidFill>
              <a:latin typeface="+mn-lt"/>
            </a:endParaRPr>
          </a:p>
          <a:p>
            <a:pPr marL="0" lvl="0" indent="0" algn="l" rtl="0">
              <a:lnSpc>
                <a:spcPct val="100000"/>
              </a:lnSpc>
              <a:spcBef>
                <a:spcPts val="560"/>
              </a:spcBef>
              <a:spcAft>
                <a:spcPts val="0"/>
              </a:spcAft>
              <a:buSzPts val="1800"/>
              <a:buNone/>
            </a:pPr>
            <a:endParaRPr sz="1600" dirty="0">
              <a:solidFill>
                <a:srgbClr val="434343"/>
              </a:solidFill>
            </a:endParaRPr>
          </a:p>
          <a:p>
            <a:pPr marL="0" lvl="0" indent="0" algn="l" rtl="0">
              <a:lnSpc>
                <a:spcPct val="100000"/>
              </a:lnSpc>
              <a:spcBef>
                <a:spcPts val="560"/>
              </a:spcBef>
              <a:spcAft>
                <a:spcPts val="0"/>
              </a:spcAft>
              <a:buSzPts val="1800"/>
              <a:buNone/>
            </a:pPr>
            <a:endParaRPr sz="1600" dirty="0">
              <a:solidFill>
                <a:srgbClr val="434343"/>
              </a:solidFill>
            </a:endParaRPr>
          </a:p>
          <a:p>
            <a:pPr marL="0" lvl="0" indent="0" algn="l" rtl="0">
              <a:lnSpc>
                <a:spcPct val="100000"/>
              </a:lnSpc>
              <a:spcBef>
                <a:spcPts val="560"/>
              </a:spcBef>
              <a:spcAft>
                <a:spcPts val="0"/>
              </a:spcAft>
              <a:buSzPts val="1800"/>
              <a:buNone/>
            </a:pPr>
            <a:endParaRPr sz="1600" dirty="0">
              <a:solidFill>
                <a:srgbClr val="434343"/>
              </a:solidFill>
            </a:endParaRPr>
          </a:p>
          <a:p>
            <a:pPr marL="457200" lvl="0" indent="0" algn="l" rtl="0">
              <a:lnSpc>
                <a:spcPct val="100000"/>
              </a:lnSpc>
              <a:spcBef>
                <a:spcPts val="560"/>
              </a:spcBef>
              <a:spcAft>
                <a:spcPts val="0"/>
              </a:spcAft>
              <a:buSzPts val="1800"/>
              <a:buNone/>
            </a:pPr>
            <a:endParaRPr sz="1200" dirty="0"/>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0"/>
              </a:spcBef>
              <a:spcAft>
                <a:spcPts val="0"/>
              </a:spcAft>
              <a:buSzPts val="1800"/>
              <a:buNone/>
            </a:pPr>
            <a:endParaRPr sz="1200" dirty="0"/>
          </a:p>
          <a:p>
            <a:pPr marL="0" lvl="0" indent="0" algn="l" rtl="0">
              <a:lnSpc>
                <a:spcPct val="100000"/>
              </a:lnSpc>
              <a:spcBef>
                <a:spcPts val="560"/>
              </a:spcBef>
              <a:spcAft>
                <a:spcPts val="0"/>
              </a:spcAft>
              <a:buSzPts val="1800"/>
              <a:buNone/>
            </a:pPr>
            <a:endParaRPr sz="1600" dirty="0">
              <a:solidFill>
                <a:srgbClr val="434343"/>
              </a:solidFill>
            </a:endParaRPr>
          </a:p>
          <a:p>
            <a:pPr marL="0" lvl="0" indent="0" algn="l" rtl="0">
              <a:lnSpc>
                <a:spcPct val="100000"/>
              </a:lnSpc>
              <a:spcBef>
                <a:spcPts val="560"/>
              </a:spcBef>
              <a:spcAft>
                <a:spcPts val="0"/>
              </a:spcAft>
              <a:buSzPts val="1800"/>
              <a:buNone/>
            </a:pPr>
            <a:endParaRPr sz="1600" dirty="0">
              <a:solidFill>
                <a:srgbClr val="434343"/>
              </a:solidFill>
            </a:endParaRPr>
          </a:p>
        </p:txBody>
      </p:sp>
      <p:sp>
        <p:nvSpPr>
          <p:cNvPr id="239" name="Google Shape;239;gb490144c6e_0_138"/>
          <p:cNvSpPr txBox="1"/>
          <p:nvPr/>
        </p:nvSpPr>
        <p:spPr>
          <a:xfrm>
            <a:off x="722700" y="215275"/>
            <a:ext cx="77652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F7F7F"/>
                </a:solidFill>
                <a:latin typeface="Calibri"/>
                <a:ea typeface="Calibri"/>
                <a:cs typeface="Calibri"/>
                <a:sym typeface="Calibri"/>
              </a:rPr>
              <a:t>Next Steps</a:t>
            </a:r>
            <a:endParaRPr sz="3200" b="1" i="0" u="none" strike="noStrike" cap="none">
              <a:solidFill>
                <a:srgbClr val="7F7F7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Document with solid fill">
            <a:extLst>
              <a:ext uri="{FF2B5EF4-FFF2-40B4-BE49-F238E27FC236}">
                <a16:creationId xmlns:a16="http://schemas.microsoft.com/office/drawing/2014/main" id="{398B693E-F586-A347-AFC9-4624A13FA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6526" y="3471788"/>
            <a:ext cx="1597191" cy="1597191"/>
          </a:xfrm>
          <a:prstGeom prst="rect">
            <a:avLst/>
          </a:prstGeom>
        </p:spPr>
      </p:pic>
      <p:pic>
        <p:nvPicPr>
          <p:cNvPr id="11" name="Graphic 10" descr="Group of people with solid fill">
            <a:extLst>
              <a:ext uri="{FF2B5EF4-FFF2-40B4-BE49-F238E27FC236}">
                <a16:creationId xmlns:a16="http://schemas.microsoft.com/office/drawing/2014/main" id="{3EB96DC9-8628-FC41-B6B6-8ACBB8C012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6833" y="1034334"/>
            <a:ext cx="2138616" cy="2138616"/>
          </a:xfrm>
          <a:prstGeom prst="rect">
            <a:avLst/>
          </a:prstGeom>
        </p:spPr>
      </p:pic>
      <p:grpSp>
        <p:nvGrpSpPr>
          <p:cNvPr id="41" name="Group 40">
            <a:extLst>
              <a:ext uri="{FF2B5EF4-FFF2-40B4-BE49-F238E27FC236}">
                <a16:creationId xmlns:a16="http://schemas.microsoft.com/office/drawing/2014/main" id="{F3A78C37-F517-124E-B5A1-EBC7A31D1D9D}"/>
              </a:ext>
            </a:extLst>
          </p:cNvPr>
          <p:cNvGrpSpPr/>
          <p:nvPr/>
        </p:nvGrpSpPr>
        <p:grpSpPr>
          <a:xfrm>
            <a:off x="270818" y="1594785"/>
            <a:ext cx="3227427" cy="3668431"/>
            <a:chOff x="628494" y="261068"/>
            <a:chExt cx="4303236" cy="4891241"/>
          </a:xfrm>
        </p:grpSpPr>
        <p:pic>
          <p:nvPicPr>
            <p:cNvPr id="5" name="Graphic 4" descr="Group brainstorm with solid fill">
              <a:extLst>
                <a:ext uri="{FF2B5EF4-FFF2-40B4-BE49-F238E27FC236}">
                  <a16:creationId xmlns:a16="http://schemas.microsoft.com/office/drawing/2014/main" id="{C9BF9244-B1AF-994E-A122-C2551BFA43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494" y="261068"/>
              <a:ext cx="2129589" cy="2129589"/>
            </a:xfrm>
            <a:prstGeom prst="rect">
              <a:avLst/>
            </a:prstGeom>
          </p:spPr>
        </p:pic>
        <p:pic>
          <p:nvPicPr>
            <p:cNvPr id="9" name="Graphic 8" descr="Typewriter with solid fill">
              <a:extLst>
                <a:ext uri="{FF2B5EF4-FFF2-40B4-BE49-F238E27FC236}">
                  <a16:creationId xmlns:a16="http://schemas.microsoft.com/office/drawing/2014/main" id="{FD40F981-12FB-0B40-ACC1-2697EB4979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2141" y="3022720"/>
              <a:ext cx="2129589" cy="2129589"/>
            </a:xfrm>
            <a:prstGeom prst="rect">
              <a:avLst/>
            </a:prstGeom>
          </p:spPr>
        </p:pic>
      </p:grpSp>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1714AF14-E4A4-9D41-93B9-E1A101AFAB8C}"/>
                  </a:ext>
                </a:extLst>
              </p14:cNvPr>
              <p14:cNvContentPartPr/>
              <p14:nvPr/>
            </p14:nvContentPartPr>
            <p14:xfrm>
              <a:off x="4464706" y="7714994"/>
              <a:ext cx="270" cy="270"/>
            </p14:xfrm>
          </p:contentPart>
        </mc:Choice>
        <mc:Fallback xmlns="">
          <p:pic>
            <p:nvPicPr>
              <p:cNvPr id="35" name="Ink 34">
                <a:extLst>
                  <a:ext uri="{FF2B5EF4-FFF2-40B4-BE49-F238E27FC236}">
                    <a16:creationId xmlns:a16="http://schemas.microsoft.com/office/drawing/2014/main" id="{1714AF14-E4A4-9D41-93B9-E1A101AFAB8C}"/>
                  </a:ext>
                </a:extLst>
              </p:cNvPr>
              <p:cNvPicPr/>
              <p:nvPr/>
            </p:nvPicPr>
            <p:blipFill>
              <a:blip r:embed="rId20"/>
              <a:stretch>
                <a:fillRect/>
              </a:stretch>
            </p:blipFill>
            <p:spPr>
              <a:xfrm>
                <a:off x="4437706" y="7687994"/>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D5F850FD-514B-5A4D-8074-E3F3F8F6A176}"/>
                  </a:ext>
                </a:extLst>
              </p14:cNvPr>
              <p14:cNvContentPartPr/>
              <p14:nvPr/>
            </p14:nvContentPartPr>
            <p14:xfrm>
              <a:off x="6156526" y="7828124"/>
              <a:ext cx="270" cy="270"/>
            </p14:xfrm>
          </p:contentPart>
        </mc:Choice>
        <mc:Fallback xmlns="">
          <p:pic>
            <p:nvPicPr>
              <p:cNvPr id="38" name="Ink 37">
                <a:extLst>
                  <a:ext uri="{FF2B5EF4-FFF2-40B4-BE49-F238E27FC236}">
                    <a16:creationId xmlns:a16="http://schemas.microsoft.com/office/drawing/2014/main" id="{D5F850FD-514B-5A4D-8074-E3F3F8F6A176}"/>
                  </a:ext>
                </a:extLst>
              </p:cNvPr>
              <p:cNvPicPr/>
              <p:nvPr/>
            </p:nvPicPr>
            <p:blipFill>
              <a:blip r:embed="rId20"/>
              <a:stretch>
                <a:fillRect/>
              </a:stretch>
            </p:blipFill>
            <p:spPr>
              <a:xfrm>
                <a:off x="6129526" y="7801124"/>
                <a:ext cx="54000" cy="54000"/>
              </a:xfrm>
              <a:prstGeom prst="rect">
                <a:avLst/>
              </a:prstGeom>
            </p:spPr>
          </p:pic>
        </mc:Fallback>
      </mc:AlternateContent>
      <p:grpSp>
        <p:nvGrpSpPr>
          <p:cNvPr id="43" name="Group 42">
            <a:extLst>
              <a:ext uri="{FF2B5EF4-FFF2-40B4-BE49-F238E27FC236}">
                <a16:creationId xmlns:a16="http://schemas.microsoft.com/office/drawing/2014/main" id="{C0E70AA9-1EA9-4E45-B75B-077AD88B607D}"/>
              </a:ext>
            </a:extLst>
          </p:cNvPr>
          <p:cNvGrpSpPr/>
          <p:nvPr/>
        </p:nvGrpSpPr>
        <p:grpSpPr>
          <a:xfrm>
            <a:off x="221648" y="1061191"/>
            <a:ext cx="3114465" cy="923330"/>
            <a:chOff x="295530" y="271922"/>
            <a:chExt cx="4152619" cy="1231106"/>
          </a:xfrm>
        </p:grpSpPr>
        <p:sp>
          <p:nvSpPr>
            <p:cNvPr id="39" name="TextBox 38">
              <a:extLst>
                <a:ext uri="{FF2B5EF4-FFF2-40B4-BE49-F238E27FC236}">
                  <a16:creationId xmlns:a16="http://schemas.microsoft.com/office/drawing/2014/main" id="{446CCA7E-A198-2448-BB3E-C92847F0F032}"/>
                </a:ext>
              </a:extLst>
            </p:cNvPr>
            <p:cNvSpPr txBox="1"/>
            <p:nvPr/>
          </p:nvSpPr>
          <p:spPr>
            <a:xfrm>
              <a:off x="939481" y="602784"/>
              <a:ext cx="3508668" cy="553997"/>
            </a:xfrm>
            <a:prstGeom prst="rect">
              <a:avLst/>
            </a:prstGeom>
            <a:noFill/>
          </p:spPr>
          <p:txBody>
            <a:bodyPr wrap="square" rtlCol="0">
              <a:spAutoFit/>
            </a:bodyPr>
            <a:lstStyle/>
            <a:p>
              <a:r>
                <a:rPr lang="en-US" sz="2100" dirty="0"/>
                <a:t>Group discussions</a:t>
              </a:r>
            </a:p>
          </p:txBody>
        </p:sp>
        <p:sp>
          <p:nvSpPr>
            <p:cNvPr id="40" name="TextBox 39">
              <a:extLst>
                <a:ext uri="{FF2B5EF4-FFF2-40B4-BE49-F238E27FC236}">
                  <a16:creationId xmlns:a16="http://schemas.microsoft.com/office/drawing/2014/main" id="{DF7BDA83-35F2-114C-93DF-EEAD6D9D4E7D}"/>
                </a:ext>
              </a:extLst>
            </p:cNvPr>
            <p:cNvSpPr txBox="1"/>
            <p:nvPr/>
          </p:nvSpPr>
          <p:spPr>
            <a:xfrm>
              <a:off x="295530" y="271922"/>
              <a:ext cx="310711" cy="1231106"/>
            </a:xfrm>
            <a:prstGeom prst="rect">
              <a:avLst/>
            </a:prstGeom>
            <a:noFill/>
          </p:spPr>
          <p:txBody>
            <a:bodyPr wrap="square" rtlCol="0">
              <a:spAutoFit/>
            </a:bodyPr>
            <a:lstStyle/>
            <a:p>
              <a:r>
                <a:rPr lang="en-US" sz="5400" dirty="0"/>
                <a:t>1</a:t>
              </a:r>
            </a:p>
          </p:txBody>
        </p:sp>
      </p:grpSp>
      <p:grpSp>
        <p:nvGrpSpPr>
          <p:cNvPr id="44" name="Group 43">
            <a:extLst>
              <a:ext uri="{FF2B5EF4-FFF2-40B4-BE49-F238E27FC236}">
                <a16:creationId xmlns:a16="http://schemas.microsoft.com/office/drawing/2014/main" id="{D28D1FCD-6F81-A34C-9F88-6E137D9F22F1}"/>
              </a:ext>
            </a:extLst>
          </p:cNvPr>
          <p:cNvGrpSpPr/>
          <p:nvPr/>
        </p:nvGrpSpPr>
        <p:grpSpPr>
          <a:xfrm>
            <a:off x="1232246" y="5078518"/>
            <a:ext cx="3131772" cy="923330"/>
            <a:chOff x="295530" y="271922"/>
            <a:chExt cx="4175696" cy="1231106"/>
          </a:xfrm>
        </p:grpSpPr>
        <p:sp>
          <p:nvSpPr>
            <p:cNvPr id="45" name="TextBox 44">
              <a:extLst>
                <a:ext uri="{FF2B5EF4-FFF2-40B4-BE49-F238E27FC236}">
                  <a16:creationId xmlns:a16="http://schemas.microsoft.com/office/drawing/2014/main" id="{F88FE782-49CF-5E4D-85DE-37ED3386A815}"/>
                </a:ext>
              </a:extLst>
            </p:cNvPr>
            <p:cNvSpPr txBox="1"/>
            <p:nvPr/>
          </p:nvSpPr>
          <p:spPr>
            <a:xfrm>
              <a:off x="939481" y="602784"/>
              <a:ext cx="3531745" cy="553997"/>
            </a:xfrm>
            <a:prstGeom prst="rect">
              <a:avLst/>
            </a:prstGeom>
            <a:noFill/>
          </p:spPr>
          <p:txBody>
            <a:bodyPr wrap="square" rtlCol="0">
              <a:spAutoFit/>
            </a:bodyPr>
            <a:lstStyle/>
            <a:p>
              <a:r>
                <a:rPr lang="en-US" sz="2100" dirty="0"/>
                <a:t>IPHI drafts content</a:t>
              </a:r>
            </a:p>
          </p:txBody>
        </p:sp>
        <p:sp>
          <p:nvSpPr>
            <p:cNvPr id="46" name="TextBox 45">
              <a:extLst>
                <a:ext uri="{FF2B5EF4-FFF2-40B4-BE49-F238E27FC236}">
                  <a16:creationId xmlns:a16="http://schemas.microsoft.com/office/drawing/2014/main" id="{0BD7209F-F904-2D47-B132-B40C8609932B}"/>
                </a:ext>
              </a:extLst>
            </p:cNvPr>
            <p:cNvSpPr txBox="1"/>
            <p:nvPr/>
          </p:nvSpPr>
          <p:spPr>
            <a:xfrm>
              <a:off x="295530" y="271922"/>
              <a:ext cx="310711" cy="1231106"/>
            </a:xfrm>
            <a:prstGeom prst="rect">
              <a:avLst/>
            </a:prstGeom>
            <a:noFill/>
          </p:spPr>
          <p:txBody>
            <a:bodyPr wrap="square" rtlCol="0">
              <a:spAutoFit/>
            </a:bodyPr>
            <a:lstStyle/>
            <a:p>
              <a:r>
                <a:rPr lang="en-US" sz="5400" dirty="0"/>
                <a:t>2</a:t>
              </a:r>
            </a:p>
          </p:txBody>
        </p:sp>
      </p:grpSp>
      <p:grpSp>
        <p:nvGrpSpPr>
          <p:cNvPr id="47" name="Group 46">
            <a:extLst>
              <a:ext uri="{FF2B5EF4-FFF2-40B4-BE49-F238E27FC236}">
                <a16:creationId xmlns:a16="http://schemas.microsoft.com/office/drawing/2014/main" id="{849536BC-A635-DD41-BF9F-363F69F0C2DD}"/>
              </a:ext>
            </a:extLst>
          </p:cNvPr>
          <p:cNvGrpSpPr/>
          <p:nvPr/>
        </p:nvGrpSpPr>
        <p:grpSpPr>
          <a:xfrm>
            <a:off x="5881140" y="978987"/>
            <a:ext cx="3116847" cy="1140694"/>
            <a:chOff x="295881" y="289880"/>
            <a:chExt cx="3765766" cy="1520924"/>
          </a:xfrm>
        </p:grpSpPr>
        <p:sp>
          <p:nvSpPr>
            <p:cNvPr id="48" name="TextBox 47">
              <a:extLst>
                <a:ext uri="{FF2B5EF4-FFF2-40B4-BE49-F238E27FC236}">
                  <a16:creationId xmlns:a16="http://schemas.microsoft.com/office/drawing/2014/main" id="{7187919C-4B5D-0249-9D18-C15F0AAAAF7E}"/>
                </a:ext>
              </a:extLst>
            </p:cNvPr>
            <p:cNvSpPr txBox="1"/>
            <p:nvPr/>
          </p:nvSpPr>
          <p:spPr>
            <a:xfrm>
              <a:off x="939482" y="395033"/>
              <a:ext cx="3122165" cy="1415771"/>
            </a:xfrm>
            <a:prstGeom prst="rect">
              <a:avLst/>
            </a:prstGeom>
            <a:noFill/>
          </p:spPr>
          <p:txBody>
            <a:bodyPr wrap="square" rtlCol="0">
              <a:spAutoFit/>
            </a:bodyPr>
            <a:lstStyle/>
            <a:p>
              <a:r>
                <a:rPr lang="en-US" sz="2100" dirty="0"/>
                <a:t>Task Force Reviews Full Report</a:t>
              </a:r>
            </a:p>
          </p:txBody>
        </p:sp>
        <p:sp>
          <p:nvSpPr>
            <p:cNvPr id="49" name="TextBox 48">
              <a:extLst>
                <a:ext uri="{FF2B5EF4-FFF2-40B4-BE49-F238E27FC236}">
                  <a16:creationId xmlns:a16="http://schemas.microsoft.com/office/drawing/2014/main" id="{A136F7BB-3BF1-F44A-ACDB-415AD6475A4A}"/>
                </a:ext>
              </a:extLst>
            </p:cNvPr>
            <p:cNvSpPr txBox="1"/>
            <p:nvPr/>
          </p:nvSpPr>
          <p:spPr>
            <a:xfrm>
              <a:off x="295881" y="289880"/>
              <a:ext cx="310711" cy="1231106"/>
            </a:xfrm>
            <a:prstGeom prst="rect">
              <a:avLst/>
            </a:prstGeom>
            <a:noFill/>
          </p:spPr>
          <p:txBody>
            <a:bodyPr wrap="square" rtlCol="0">
              <a:spAutoFit/>
            </a:bodyPr>
            <a:lstStyle/>
            <a:p>
              <a:r>
                <a:rPr lang="en-US" sz="5400" dirty="0"/>
                <a:t>3</a:t>
              </a:r>
            </a:p>
          </p:txBody>
        </p:sp>
      </p:grpSp>
      <p:grpSp>
        <p:nvGrpSpPr>
          <p:cNvPr id="52" name="Group 51">
            <a:extLst>
              <a:ext uri="{FF2B5EF4-FFF2-40B4-BE49-F238E27FC236}">
                <a16:creationId xmlns:a16="http://schemas.microsoft.com/office/drawing/2014/main" id="{2B002A7D-006E-A045-B7E0-2DCF72B86744}"/>
              </a:ext>
            </a:extLst>
          </p:cNvPr>
          <p:cNvGrpSpPr/>
          <p:nvPr/>
        </p:nvGrpSpPr>
        <p:grpSpPr>
          <a:xfrm>
            <a:off x="5386627" y="4923456"/>
            <a:ext cx="3461463" cy="1154162"/>
            <a:chOff x="295530" y="271922"/>
            <a:chExt cx="4184526" cy="1538882"/>
          </a:xfrm>
        </p:grpSpPr>
        <p:sp>
          <p:nvSpPr>
            <p:cNvPr id="53" name="TextBox 52">
              <a:extLst>
                <a:ext uri="{FF2B5EF4-FFF2-40B4-BE49-F238E27FC236}">
                  <a16:creationId xmlns:a16="http://schemas.microsoft.com/office/drawing/2014/main" id="{3DDB5884-BF5D-2F47-B626-AA7F23FC6C7E}"/>
                </a:ext>
              </a:extLst>
            </p:cNvPr>
            <p:cNvSpPr txBox="1"/>
            <p:nvPr/>
          </p:nvSpPr>
          <p:spPr>
            <a:xfrm>
              <a:off x="948310" y="395033"/>
              <a:ext cx="3531746" cy="1415771"/>
            </a:xfrm>
            <a:prstGeom prst="rect">
              <a:avLst/>
            </a:prstGeom>
            <a:noFill/>
          </p:spPr>
          <p:txBody>
            <a:bodyPr wrap="square" rtlCol="0">
              <a:spAutoFit/>
            </a:bodyPr>
            <a:lstStyle/>
            <a:p>
              <a:r>
                <a:rPr lang="en-US" sz="2100" dirty="0"/>
                <a:t>IPHI Finalizes Report</a:t>
              </a:r>
            </a:p>
            <a:p>
              <a:r>
                <a:rPr lang="en-US" sz="2100" dirty="0"/>
                <a:t>Task Force Approval</a:t>
              </a:r>
            </a:p>
          </p:txBody>
        </p:sp>
        <p:sp>
          <p:nvSpPr>
            <p:cNvPr id="54" name="TextBox 53">
              <a:extLst>
                <a:ext uri="{FF2B5EF4-FFF2-40B4-BE49-F238E27FC236}">
                  <a16:creationId xmlns:a16="http://schemas.microsoft.com/office/drawing/2014/main" id="{4AE20604-43A1-B842-8BAB-DDAAB17D86B9}"/>
                </a:ext>
              </a:extLst>
            </p:cNvPr>
            <p:cNvSpPr txBox="1"/>
            <p:nvPr/>
          </p:nvSpPr>
          <p:spPr>
            <a:xfrm>
              <a:off x="295530" y="271922"/>
              <a:ext cx="310711" cy="1231106"/>
            </a:xfrm>
            <a:prstGeom prst="rect">
              <a:avLst/>
            </a:prstGeom>
            <a:noFill/>
          </p:spPr>
          <p:txBody>
            <a:bodyPr wrap="square" rtlCol="0">
              <a:spAutoFit/>
            </a:bodyPr>
            <a:lstStyle/>
            <a:p>
              <a:r>
                <a:rPr lang="en-US" sz="5400" dirty="0"/>
                <a:t>4</a:t>
              </a:r>
            </a:p>
          </p:txBody>
        </p:sp>
      </p:grpSp>
      <p:sp>
        <p:nvSpPr>
          <p:cNvPr id="29" name="Google Shape;204;gbe0e1af42c_0_11">
            <a:extLst>
              <a:ext uri="{FF2B5EF4-FFF2-40B4-BE49-F238E27FC236}">
                <a16:creationId xmlns:a16="http://schemas.microsoft.com/office/drawing/2014/main" id="{80642A03-9D59-FD42-A6B3-78C71CFE1497}"/>
              </a:ext>
            </a:extLst>
          </p:cNvPr>
          <p:cNvSpPr txBox="1">
            <a:spLocks/>
          </p:cNvSpPr>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pPr>
              <a:buSzPts val="1800"/>
            </a:pPr>
            <a:endParaRPr lang="en-US" dirty="0"/>
          </a:p>
          <a:p>
            <a:pPr>
              <a:buSzPts val="1800"/>
            </a:pPr>
            <a:r>
              <a:rPr lang="en-US" dirty="0"/>
              <a:t>Overview of Process</a:t>
            </a:r>
          </a:p>
          <a:p>
            <a:pPr>
              <a:buSzPts val="1800"/>
            </a:pPr>
            <a:endParaRPr lang="en-US" dirty="0"/>
          </a:p>
        </p:txBody>
      </p:sp>
      <p:sp>
        <p:nvSpPr>
          <p:cNvPr id="13" name="Circular Arrow 12">
            <a:extLst>
              <a:ext uri="{FF2B5EF4-FFF2-40B4-BE49-F238E27FC236}">
                <a16:creationId xmlns:a16="http://schemas.microsoft.com/office/drawing/2014/main" id="{0095F279-E09C-6241-ACB0-FBDC3C3106F4}"/>
              </a:ext>
            </a:extLst>
          </p:cNvPr>
          <p:cNvSpPr/>
          <p:nvPr/>
        </p:nvSpPr>
        <p:spPr>
          <a:xfrm rot="13630106" flipV="1">
            <a:off x="1468830" y="2232610"/>
            <a:ext cx="1949823" cy="1880679"/>
          </a:xfrm>
          <a:prstGeom prst="circularArrow">
            <a:avLst/>
          </a:prstGeom>
          <a:solidFill>
            <a:srgbClr val="A2B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ular Arrow 41">
            <a:extLst>
              <a:ext uri="{FF2B5EF4-FFF2-40B4-BE49-F238E27FC236}">
                <a16:creationId xmlns:a16="http://schemas.microsoft.com/office/drawing/2014/main" id="{C80F534D-DBC2-5043-822A-E15172119560}"/>
              </a:ext>
            </a:extLst>
          </p:cNvPr>
          <p:cNvSpPr/>
          <p:nvPr/>
        </p:nvSpPr>
        <p:spPr>
          <a:xfrm rot="2829149">
            <a:off x="5619763" y="1949200"/>
            <a:ext cx="1949823" cy="1880679"/>
          </a:xfrm>
          <a:prstGeom prst="circularArrow">
            <a:avLst/>
          </a:prstGeom>
          <a:solidFill>
            <a:srgbClr val="A2B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ircular Arrow 55">
            <a:extLst>
              <a:ext uri="{FF2B5EF4-FFF2-40B4-BE49-F238E27FC236}">
                <a16:creationId xmlns:a16="http://schemas.microsoft.com/office/drawing/2014/main" id="{BE95560E-0D25-2747-B9ED-D4C97E97D134}"/>
              </a:ext>
            </a:extLst>
          </p:cNvPr>
          <p:cNvSpPr/>
          <p:nvPr/>
        </p:nvSpPr>
        <p:spPr>
          <a:xfrm rot="14232073" flipH="1">
            <a:off x="205422" y="2915213"/>
            <a:ext cx="1949823" cy="1880679"/>
          </a:xfrm>
          <a:prstGeom prst="circularArrow">
            <a:avLst/>
          </a:prstGeom>
          <a:solidFill>
            <a:srgbClr val="A2B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ircular Arrow 58">
            <a:extLst>
              <a:ext uri="{FF2B5EF4-FFF2-40B4-BE49-F238E27FC236}">
                <a16:creationId xmlns:a16="http://schemas.microsoft.com/office/drawing/2014/main" id="{1542507E-D8EE-7A4F-82DE-92D29200896D}"/>
              </a:ext>
            </a:extLst>
          </p:cNvPr>
          <p:cNvSpPr/>
          <p:nvPr/>
        </p:nvSpPr>
        <p:spPr>
          <a:xfrm rot="18987389" flipV="1">
            <a:off x="3161834" y="2939580"/>
            <a:ext cx="1949823" cy="1880679"/>
          </a:xfrm>
          <a:prstGeom prst="circularArrow">
            <a:avLst/>
          </a:prstGeom>
          <a:solidFill>
            <a:srgbClr val="A2B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045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14B257F7-F629-CD4E-AC63-927C6D200A0B}"/>
              </a:ext>
            </a:extLst>
          </p:cNvPr>
          <p:cNvGrpSpPr/>
          <p:nvPr/>
        </p:nvGrpSpPr>
        <p:grpSpPr>
          <a:xfrm>
            <a:off x="490590" y="1301805"/>
            <a:ext cx="1930163" cy="727710"/>
            <a:chOff x="654120" y="592740"/>
            <a:chExt cx="2573550" cy="970280"/>
          </a:xfrm>
        </p:grpSpPr>
        <p:pic>
          <p:nvPicPr>
            <p:cNvPr id="6" name="Graphic 5" descr="Woman with cane with solid fill">
              <a:extLst>
                <a:ext uri="{FF2B5EF4-FFF2-40B4-BE49-F238E27FC236}">
                  <a16:creationId xmlns:a16="http://schemas.microsoft.com/office/drawing/2014/main" id="{178EDC4F-0C12-0741-9DED-E7EB84938A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3270" y="611440"/>
              <a:ext cx="914400" cy="914400"/>
            </a:xfrm>
            <a:prstGeom prst="rect">
              <a:avLst/>
            </a:prstGeom>
          </p:spPr>
        </p:pic>
        <p:pic>
          <p:nvPicPr>
            <p:cNvPr id="8" name="Graphic 7" descr="Man With Pram with solid fill">
              <a:extLst>
                <a:ext uri="{FF2B5EF4-FFF2-40B4-BE49-F238E27FC236}">
                  <a16:creationId xmlns:a16="http://schemas.microsoft.com/office/drawing/2014/main" id="{1F9A2AAC-88AD-3548-A876-481B5B66B8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8380" y="648620"/>
              <a:ext cx="914400" cy="914400"/>
            </a:xfrm>
            <a:prstGeom prst="rect">
              <a:avLst/>
            </a:prstGeom>
          </p:spPr>
        </p:pic>
        <p:pic>
          <p:nvPicPr>
            <p:cNvPr id="12" name="Graphic 11" descr="Child with balloon with solid fill">
              <a:extLst>
                <a:ext uri="{FF2B5EF4-FFF2-40B4-BE49-F238E27FC236}">
                  <a16:creationId xmlns:a16="http://schemas.microsoft.com/office/drawing/2014/main" id="{DA302FC2-3D23-8F4E-91A5-CD608612DF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120" y="611440"/>
              <a:ext cx="914400" cy="914400"/>
            </a:xfrm>
            <a:prstGeom prst="rect">
              <a:avLst/>
            </a:prstGeom>
          </p:spPr>
        </p:pic>
        <p:pic>
          <p:nvPicPr>
            <p:cNvPr id="14" name="Graphic 13" descr="Man with solid fill">
              <a:extLst>
                <a:ext uri="{FF2B5EF4-FFF2-40B4-BE49-F238E27FC236}">
                  <a16:creationId xmlns:a16="http://schemas.microsoft.com/office/drawing/2014/main" id="{15D8B5CD-59E4-FE4A-96F3-86F186C0FA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8800" y="592740"/>
              <a:ext cx="914400" cy="914400"/>
            </a:xfrm>
            <a:prstGeom prst="rect">
              <a:avLst/>
            </a:prstGeom>
          </p:spPr>
        </p:pic>
      </p:grpSp>
      <p:grpSp>
        <p:nvGrpSpPr>
          <p:cNvPr id="51" name="Group 50">
            <a:extLst>
              <a:ext uri="{FF2B5EF4-FFF2-40B4-BE49-F238E27FC236}">
                <a16:creationId xmlns:a16="http://schemas.microsoft.com/office/drawing/2014/main" id="{8B05619F-7590-6B4F-BE7B-13692A229EA2}"/>
              </a:ext>
            </a:extLst>
          </p:cNvPr>
          <p:cNvGrpSpPr/>
          <p:nvPr/>
        </p:nvGrpSpPr>
        <p:grpSpPr>
          <a:xfrm>
            <a:off x="320325" y="2360940"/>
            <a:ext cx="2337675" cy="775155"/>
            <a:chOff x="427100" y="2004920"/>
            <a:chExt cx="3116900" cy="1033540"/>
          </a:xfrm>
        </p:grpSpPr>
        <p:pic>
          <p:nvPicPr>
            <p:cNvPr id="16" name="Graphic 15" descr="Grocery bag with solid fill">
              <a:extLst>
                <a:ext uri="{FF2B5EF4-FFF2-40B4-BE49-F238E27FC236}">
                  <a16:creationId xmlns:a16="http://schemas.microsoft.com/office/drawing/2014/main" id="{F818D2DD-AAF5-E042-AD05-E0B270676D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62575" y="2004920"/>
              <a:ext cx="914400" cy="914400"/>
            </a:xfrm>
            <a:prstGeom prst="rect">
              <a:avLst/>
            </a:prstGeom>
          </p:spPr>
        </p:pic>
        <p:pic>
          <p:nvPicPr>
            <p:cNvPr id="18" name="Graphic 17" descr="Shopping cart with solid fill">
              <a:extLst>
                <a:ext uri="{FF2B5EF4-FFF2-40B4-BE49-F238E27FC236}">
                  <a16:creationId xmlns:a16="http://schemas.microsoft.com/office/drawing/2014/main" id="{D9451982-7909-EB45-BC43-4C39ED0BE3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8380" y="2113280"/>
              <a:ext cx="914400" cy="914400"/>
            </a:xfrm>
            <a:prstGeom prst="rect">
              <a:avLst/>
            </a:prstGeom>
          </p:spPr>
        </p:pic>
        <p:pic>
          <p:nvPicPr>
            <p:cNvPr id="20" name="Graphic 19" descr="Store with solid fill">
              <a:extLst>
                <a:ext uri="{FF2B5EF4-FFF2-40B4-BE49-F238E27FC236}">
                  <a16:creationId xmlns:a16="http://schemas.microsoft.com/office/drawing/2014/main" id="{1FE14C30-2287-2042-970D-F8213ABC6E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7100" y="2113280"/>
              <a:ext cx="914400" cy="914400"/>
            </a:xfrm>
            <a:prstGeom prst="rect">
              <a:avLst/>
            </a:prstGeom>
          </p:spPr>
        </p:pic>
        <p:pic>
          <p:nvPicPr>
            <p:cNvPr id="22" name="Graphic 21" descr="Table and chairs with solid fill">
              <a:extLst>
                <a:ext uri="{FF2B5EF4-FFF2-40B4-BE49-F238E27FC236}">
                  <a16:creationId xmlns:a16="http://schemas.microsoft.com/office/drawing/2014/main" id="{4139B0FA-4238-9C4C-AD31-08E22EF603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29600" y="2124060"/>
              <a:ext cx="914400" cy="914400"/>
            </a:xfrm>
            <a:prstGeom prst="rect">
              <a:avLst/>
            </a:prstGeom>
          </p:spPr>
        </p:pic>
      </p:grpSp>
      <p:grpSp>
        <p:nvGrpSpPr>
          <p:cNvPr id="49" name="Group 48">
            <a:extLst>
              <a:ext uri="{FF2B5EF4-FFF2-40B4-BE49-F238E27FC236}">
                <a16:creationId xmlns:a16="http://schemas.microsoft.com/office/drawing/2014/main" id="{2FE2C442-82E7-B343-935F-F65045B4760B}"/>
              </a:ext>
            </a:extLst>
          </p:cNvPr>
          <p:cNvGrpSpPr/>
          <p:nvPr/>
        </p:nvGrpSpPr>
        <p:grpSpPr>
          <a:xfrm>
            <a:off x="421793" y="4692840"/>
            <a:ext cx="2295585" cy="760260"/>
            <a:chOff x="562390" y="5114120"/>
            <a:chExt cx="3060780" cy="1013680"/>
          </a:xfrm>
        </p:grpSpPr>
        <p:pic>
          <p:nvPicPr>
            <p:cNvPr id="32" name="Graphic 31" descr="Presentation with bar chart with solid fill">
              <a:extLst>
                <a:ext uri="{FF2B5EF4-FFF2-40B4-BE49-F238E27FC236}">
                  <a16:creationId xmlns:a16="http://schemas.microsoft.com/office/drawing/2014/main" id="{F8665C17-5DF5-EA46-A3CF-9B76ABDA383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2390" y="5213400"/>
              <a:ext cx="914400" cy="914400"/>
            </a:xfrm>
            <a:prstGeom prst="rect">
              <a:avLst/>
            </a:prstGeom>
          </p:spPr>
        </p:pic>
        <p:pic>
          <p:nvPicPr>
            <p:cNvPr id="34" name="Graphic 33" descr="Lecturer with solid fill">
              <a:extLst>
                <a:ext uri="{FF2B5EF4-FFF2-40B4-BE49-F238E27FC236}">
                  <a16:creationId xmlns:a16="http://schemas.microsoft.com/office/drawing/2014/main" id="{C810121A-EC2C-3B43-93D3-7CF86A62335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92780" y="5114120"/>
              <a:ext cx="914400" cy="914400"/>
            </a:xfrm>
            <a:prstGeom prst="rect">
              <a:avLst/>
            </a:prstGeom>
          </p:spPr>
        </p:pic>
        <p:pic>
          <p:nvPicPr>
            <p:cNvPr id="42" name="Graphic 41" descr="Contract with solid fill">
              <a:extLst>
                <a:ext uri="{FF2B5EF4-FFF2-40B4-BE49-F238E27FC236}">
                  <a16:creationId xmlns:a16="http://schemas.microsoft.com/office/drawing/2014/main" id="{5E0D465D-2AAF-994F-87E8-27CA6C7D1D3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708770" y="5203600"/>
              <a:ext cx="914400" cy="914400"/>
            </a:xfrm>
            <a:prstGeom prst="rect">
              <a:avLst/>
            </a:prstGeom>
          </p:spPr>
        </p:pic>
        <p:pic>
          <p:nvPicPr>
            <p:cNvPr id="44" name="Graphic 43" descr="Scales of justice with solid fill">
              <a:extLst>
                <a:ext uri="{FF2B5EF4-FFF2-40B4-BE49-F238E27FC236}">
                  <a16:creationId xmlns:a16="http://schemas.microsoft.com/office/drawing/2014/main" id="{9517968A-5EA0-0449-BC1B-08828F8836E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68210" y="5162320"/>
              <a:ext cx="914400" cy="914400"/>
            </a:xfrm>
            <a:prstGeom prst="rect">
              <a:avLst/>
            </a:prstGeom>
          </p:spPr>
        </p:pic>
      </p:grpSp>
      <p:grpSp>
        <p:nvGrpSpPr>
          <p:cNvPr id="50" name="Group 49">
            <a:extLst>
              <a:ext uri="{FF2B5EF4-FFF2-40B4-BE49-F238E27FC236}">
                <a16:creationId xmlns:a16="http://schemas.microsoft.com/office/drawing/2014/main" id="{EF1EDF6B-734C-ED41-BE5C-E45D00661649}"/>
              </a:ext>
            </a:extLst>
          </p:cNvPr>
          <p:cNvGrpSpPr/>
          <p:nvPr/>
        </p:nvGrpSpPr>
        <p:grpSpPr>
          <a:xfrm>
            <a:off x="278558" y="3495405"/>
            <a:ext cx="2446995" cy="752220"/>
            <a:chOff x="371410" y="3517540"/>
            <a:chExt cx="3262660" cy="1002960"/>
          </a:xfrm>
        </p:grpSpPr>
        <p:pic>
          <p:nvPicPr>
            <p:cNvPr id="26" name="Graphic 25" descr="Open folder with solid fill">
              <a:extLst>
                <a:ext uri="{FF2B5EF4-FFF2-40B4-BE49-F238E27FC236}">
                  <a16:creationId xmlns:a16="http://schemas.microsoft.com/office/drawing/2014/main" id="{7FE9464F-0DD4-9F4C-94A5-112A37894C7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719670" y="3557900"/>
              <a:ext cx="914400" cy="914400"/>
            </a:xfrm>
            <a:prstGeom prst="rect">
              <a:avLst/>
            </a:prstGeom>
          </p:spPr>
        </p:pic>
        <p:pic>
          <p:nvPicPr>
            <p:cNvPr id="28" name="Graphic 27" descr="Management with solid fill">
              <a:extLst>
                <a:ext uri="{FF2B5EF4-FFF2-40B4-BE49-F238E27FC236}">
                  <a16:creationId xmlns:a16="http://schemas.microsoft.com/office/drawing/2014/main" id="{FB7FA67B-BA06-CD42-8233-73FF47D28F8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62575" y="3517540"/>
              <a:ext cx="914400" cy="914400"/>
            </a:xfrm>
            <a:prstGeom prst="rect">
              <a:avLst/>
            </a:prstGeom>
          </p:spPr>
        </p:pic>
        <p:pic>
          <p:nvPicPr>
            <p:cNvPr id="38" name="Graphic 37" descr="Playbook with solid fill">
              <a:extLst>
                <a:ext uri="{FF2B5EF4-FFF2-40B4-BE49-F238E27FC236}">
                  <a16:creationId xmlns:a16="http://schemas.microsoft.com/office/drawing/2014/main" id="{8774179E-B5EB-3B4C-AB2B-C22D6791594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115995" y="3606100"/>
              <a:ext cx="914400" cy="914400"/>
            </a:xfrm>
            <a:prstGeom prst="rect">
              <a:avLst/>
            </a:prstGeom>
          </p:spPr>
        </p:pic>
        <p:pic>
          <p:nvPicPr>
            <p:cNvPr id="46" name="Graphic 45" descr="Chat with solid fill">
              <a:extLst>
                <a:ext uri="{FF2B5EF4-FFF2-40B4-BE49-F238E27FC236}">
                  <a16:creationId xmlns:a16="http://schemas.microsoft.com/office/drawing/2014/main" id="{77ECD227-4A60-5B4B-B565-F7FBFBD056B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71410" y="3595100"/>
              <a:ext cx="914400" cy="914400"/>
            </a:xfrm>
            <a:prstGeom prst="rect">
              <a:avLst/>
            </a:prstGeom>
          </p:spPr>
        </p:pic>
      </p:grpSp>
      <p:sp>
        <p:nvSpPr>
          <p:cNvPr id="53" name="TextBox 52">
            <a:extLst>
              <a:ext uri="{FF2B5EF4-FFF2-40B4-BE49-F238E27FC236}">
                <a16:creationId xmlns:a16="http://schemas.microsoft.com/office/drawing/2014/main" id="{A18C65F9-B56A-8242-92C2-C0B6693B171D}"/>
              </a:ext>
            </a:extLst>
          </p:cNvPr>
          <p:cNvSpPr txBox="1"/>
          <p:nvPr/>
        </p:nvSpPr>
        <p:spPr>
          <a:xfrm>
            <a:off x="3001744" y="1343715"/>
            <a:ext cx="4910319" cy="784830"/>
          </a:xfrm>
          <a:prstGeom prst="rect">
            <a:avLst/>
          </a:prstGeom>
          <a:noFill/>
        </p:spPr>
        <p:txBody>
          <a:bodyPr wrap="none" rtlCol="0">
            <a:spAutoFit/>
          </a:bodyPr>
          <a:lstStyle/>
          <a:p>
            <a:pPr lvl="1"/>
            <a:r>
              <a:rPr lang="en-US" sz="2400" dirty="0"/>
              <a:t>Individual and Resident Safety Net</a:t>
            </a:r>
          </a:p>
          <a:p>
            <a:endParaRPr lang="en-US" sz="2100" dirty="0"/>
          </a:p>
        </p:txBody>
      </p:sp>
      <p:sp>
        <p:nvSpPr>
          <p:cNvPr id="54" name="Rectangle 53">
            <a:extLst>
              <a:ext uri="{FF2B5EF4-FFF2-40B4-BE49-F238E27FC236}">
                <a16:creationId xmlns:a16="http://schemas.microsoft.com/office/drawing/2014/main" id="{5642F76D-9E2D-0B46-9A61-0194374162E6}"/>
              </a:ext>
            </a:extLst>
          </p:cNvPr>
          <p:cNvSpPr/>
          <p:nvPr/>
        </p:nvSpPr>
        <p:spPr>
          <a:xfrm>
            <a:off x="3001744" y="2450295"/>
            <a:ext cx="5821931" cy="1200329"/>
          </a:xfrm>
          <a:prstGeom prst="rect">
            <a:avLst/>
          </a:prstGeom>
        </p:spPr>
        <p:txBody>
          <a:bodyPr wrap="square">
            <a:spAutoFit/>
          </a:bodyPr>
          <a:lstStyle/>
          <a:p>
            <a:pPr lvl="1"/>
            <a:r>
              <a:rPr lang="en-US" sz="2400" dirty="0"/>
              <a:t>Food Assistance Provider </a:t>
            </a:r>
          </a:p>
          <a:p>
            <a:pPr lvl="1"/>
            <a:r>
              <a:rPr lang="en-US" sz="2400" dirty="0"/>
              <a:t>Capacity and Coordination</a:t>
            </a:r>
          </a:p>
          <a:p>
            <a:pPr marL="728663" lvl="1" indent="-385763">
              <a:buFont typeface="Arial" panose="020B0604020202020204" pitchFamily="34" charset="0"/>
              <a:buChar char="•"/>
            </a:pPr>
            <a:endParaRPr lang="en-US" sz="2400" dirty="0"/>
          </a:p>
        </p:txBody>
      </p:sp>
      <p:sp>
        <p:nvSpPr>
          <p:cNvPr id="55" name="Rectangle 54">
            <a:extLst>
              <a:ext uri="{FF2B5EF4-FFF2-40B4-BE49-F238E27FC236}">
                <a16:creationId xmlns:a16="http://schemas.microsoft.com/office/drawing/2014/main" id="{9F0C9711-6B99-C442-B5B6-C4F9FFCD3741}"/>
              </a:ext>
            </a:extLst>
          </p:cNvPr>
          <p:cNvSpPr/>
          <p:nvPr/>
        </p:nvSpPr>
        <p:spPr>
          <a:xfrm>
            <a:off x="3001744" y="3627540"/>
            <a:ext cx="6142256" cy="461665"/>
          </a:xfrm>
          <a:prstGeom prst="rect">
            <a:avLst/>
          </a:prstGeom>
        </p:spPr>
        <p:txBody>
          <a:bodyPr wrap="square">
            <a:spAutoFit/>
          </a:bodyPr>
          <a:lstStyle/>
          <a:p>
            <a:pPr lvl="1"/>
            <a:r>
              <a:rPr lang="en-US" sz="2400" dirty="0"/>
              <a:t>Government Agency Systems Response</a:t>
            </a:r>
          </a:p>
        </p:txBody>
      </p:sp>
      <p:sp>
        <p:nvSpPr>
          <p:cNvPr id="56" name="Rectangle 55">
            <a:extLst>
              <a:ext uri="{FF2B5EF4-FFF2-40B4-BE49-F238E27FC236}">
                <a16:creationId xmlns:a16="http://schemas.microsoft.com/office/drawing/2014/main" id="{80F37BF3-841D-044A-AE1E-8B1CB27B2C61}"/>
              </a:ext>
            </a:extLst>
          </p:cNvPr>
          <p:cNvSpPr/>
          <p:nvPr/>
        </p:nvSpPr>
        <p:spPr>
          <a:xfrm>
            <a:off x="3036998" y="4692840"/>
            <a:ext cx="5287076" cy="830997"/>
          </a:xfrm>
          <a:prstGeom prst="rect">
            <a:avLst/>
          </a:prstGeom>
        </p:spPr>
        <p:txBody>
          <a:bodyPr wrap="square">
            <a:spAutoFit/>
          </a:bodyPr>
          <a:lstStyle/>
          <a:p>
            <a:pPr lvl="1"/>
            <a:r>
              <a:rPr lang="en-US" sz="2400" dirty="0"/>
              <a:t>Strategic and Long-term </a:t>
            </a:r>
          </a:p>
          <a:p>
            <a:pPr lvl="1"/>
            <a:r>
              <a:rPr lang="en-US" sz="2400" dirty="0"/>
              <a:t>Food Systems Planning</a:t>
            </a:r>
          </a:p>
        </p:txBody>
      </p:sp>
      <p:sp>
        <p:nvSpPr>
          <p:cNvPr id="27" name="Google Shape;204;gbe0e1af42c_0_11">
            <a:extLst>
              <a:ext uri="{FF2B5EF4-FFF2-40B4-BE49-F238E27FC236}">
                <a16:creationId xmlns:a16="http://schemas.microsoft.com/office/drawing/2014/main" id="{65627B58-414C-9E45-9D16-143847A7D56E}"/>
              </a:ext>
            </a:extLst>
          </p:cNvPr>
          <p:cNvSpPr txBox="1">
            <a:spLocks noGrp="1"/>
          </p:cNvSpPr>
          <p:nvPr>
            <p:ph type="title"/>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r>
              <a:rPr lang="en-US" dirty="0"/>
              <a:t>Recommendation Themes/ Small Groups</a:t>
            </a:r>
            <a:endParaRPr dirty="0"/>
          </a:p>
          <a:p>
            <a:pPr marL="0" lvl="0" indent="0" algn="l" rtl="0">
              <a:lnSpc>
                <a:spcPct val="100000"/>
              </a:lnSpc>
              <a:spcBef>
                <a:spcPts val="0"/>
              </a:spcBef>
              <a:spcAft>
                <a:spcPts val="0"/>
              </a:spcAft>
              <a:buSzPts val="1800"/>
              <a:buNone/>
            </a:pPr>
            <a:endParaRPr dirty="0"/>
          </a:p>
        </p:txBody>
      </p:sp>
    </p:spTree>
    <p:extLst>
      <p:ext uri="{BB962C8B-B14F-4D97-AF65-F5344CB8AC3E}">
        <p14:creationId xmlns:p14="http://schemas.microsoft.com/office/powerpoint/2010/main" val="192632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BF58E-B8A1-8541-A1EA-8A40FC537C0C}"/>
              </a:ext>
            </a:extLst>
          </p:cNvPr>
          <p:cNvSpPr txBox="1"/>
          <p:nvPr/>
        </p:nvSpPr>
        <p:spPr>
          <a:xfrm>
            <a:off x="766483" y="1178384"/>
            <a:ext cx="8377518" cy="4247317"/>
          </a:xfrm>
          <a:prstGeom prst="rect">
            <a:avLst/>
          </a:prstGeom>
          <a:noFill/>
        </p:spPr>
        <p:txBody>
          <a:bodyPr wrap="square" rtlCol="0">
            <a:spAutoFit/>
          </a:bodyPr>
          <a:lstStyle/>
          <a:p>
            <a:r>
              <a:rPr lang="en-US" sz="1800" b="1" u="sng" dirty="0"/>
              <a:t>Report Outline</a:t>
            </a:r>
          </a:p>
          <a:p>
            <a:pPr marL="385763" indent="-385763">
              <a:buFont typeface="+mj-lt"/>
              <a:buAutoNum type="arabicPeriod"/>
            </a:pPr>
            <a:r>
              <a:rPr lang="en-US" sz="1800" dirty="0"/>
              <a:t>Executive Summary</a:t>
            </a:r>
          </a:p>
          <a:p>
            <a:pPr marL="385763" indent="-385763">
              <a:buFont typeface="+mj-lt"/>
              <a:buAutoNum type="arabicPeriod"/>
            </a:pPr>
            <a:r>
              <a:rPr lang="en-US" sz="1800" dirty="0"/>
              <a:t>Introduction</a:t>
            </a:r>
          </a:p>
          <a:p>
            <a:pPr marL="728663" lvl="1" indent="-385763">
              <a:buFont typeface="Arial" panose="020B0604020202020204" pitchFamily="34" charset="0"/>
              <a:buChar char="•"/>
            </a:pPr>
            <a:r>
              <a:rPr lang="en-US" sz="1800" dirty="0"/>
              <a:t>Background and History</a:t>
            </a:r>
          </a:p>
          <a:p>
            <a:pPr marL="728663" lvl="1" indent="-385763">
              <a:buFont typeface="Arial" panose="020B0604020202020204" pitchFamily="34" charset="0"/>
              <a:buChar char="•"/>
            </a:pPr>
            <a:r>
              <a:rPr lang="en-US" sz="1800" dirty="0"/>
              <a:t>Resolution and Task Force</a:t>
            </a:r>
          </a:p>
          <a:p>
            <a:pPr marL="728663" lvl="1" indent="-385763">
              <a:buFont typeface="Arial" panose="020B0604020202020204" pitchFamily="34" charset="0"/>
              <a:buChar char="•"/>
            </a:pPr>
            <a:r>
              <a:rPr lang="en-US" sz="1800" dirty="0"/>
              <a:t>Description of Process</a:t>
            </a:r>
          </a:p>
          <a:p>
            <a:pPr marL="385763" indent="-385763">
              <a:buFont typeface="+mj-lt"/>
              <a:buAutoNum type="arabicPeriod"/>
            </a:pPr>
            <a:r>
              <a:rPr lang="en-US" sz="1800" dirty="0"/>
              <a:t>Root Causes of Food Insecurity and Food System Failure</a:t>
            </a:r>
          </a:p>
          <a:p>
            <a:pPr marL="385763" indent="-385763">
              <a:buFont typeface="+mj-lt"/>
              <a:buAutoNum type="arabicPeriod"/>
            </a:pPr>
            <a:r>
              <a:rPr lang="en-US" sz="1800" dirty="0"/>
              <a:t>Vision Statement</a:t>
            </a:r>
          </a:p>
          <a:p>
            <a:pPr marL="385763" indent="-385763">
              <a:buFont typeface="+mj-lt"/>
              <a:buAutoNum type="arabicPeriod"/>
            </a:pPr>
            <a:r>
              <a:rPr lang="en-US" sz="1800" dirty="0"/>
              <a:t>Recommendations</a:t>
            </a:r>
          </a:p>
          <a:p>
            <a:pPr marL="728663" lvl="1" indent="-385763">
              <a:buFont typeface="Arial" panose="020B0604020202020204" pitchFamily="34" charset="0"/>
              <a:buChar char="•"/>
            </a:pPr>
            <a:r>
              <a:rPr lang="en-US" sz="1800" dirty="0"/>
              <a:t>Individual and Resident Safety Net</a:t>
            </a:r>
          </a:p>
          <a:p>
            <a:pPr marL="728663" lvl="1" indent="-385763">
              <a:buFont typeface="Arial" panose="020B0604020202020204" pitchFamily="34" charset="0"/>
              <a:buChar char="•"/>
            </a:pPr>
            <a:r>
              <a:rPr lang="en-US" sz="1800" dirty="0"/>
              <a:t>Food Assistance Provider Capacity and Coordination</a:t>
            </a:r>
          </a:p>
          <a:p>
            <a:pPr marL="728663" lvl="1" indent="-385763">
              <a:buFont typeface="Arial" panose="020B0604020202020204" pitchFamily="34" charset="0"/>
              <a:buChar char="•"/>
            </a:pPr>
            <a:r>
              <a:rPr lang="en-US" sz="1800" dirty="0"/>
              <a:t>Government Agency Systems Response </a:t>
            </a:r>
          </a:p>
          <a:p>
            <a:pPr marL="728663" lvl="1" indent="-385763">
              <a:buFont typeface="Arial" panose="020B0604020202020204" pitchFamily="34" charset="0"/>
              <a:buChar char="•"/>
            </a:pPr>
            <a:r>
              <a:rPr lang="en-US" sz="1800" dirty="0"/>
              <a:t>Strategic and Long-term Food Systems Planning</a:t>
            </a:r>
          </a:p>
          <a:p>
            <a:pPr marL="385763" indent="-385763">
              <a:buFont typeface="+mj-lt"/>
              <a:buAutoNum type="arabicPeriod"/>
            </a:pPr>
            <a:r>
              <a:rPr lang="en-US" sz="1800" dirty="0"/>
              <a:t>Next Steps</a:t>
            </a:r>
          </a:p>
          <a:p>
            <a:pPr marL="385763" indent="-385763">
              <a:buFont typeface="+mj-lt"/>
              <a:buAutoNum type="arabicPeriod"/>
            </a:pPr>
            <a:r>
              <a:rPr lang="en-US" sz="1800" dirty="0"/>
              <a:t>Appendices </a:t>
            </a:r>
          </a:p>
        </p:txBody>
      </p:sp>
      <p:sp>
        <p:nvSpPr>
          <p:cNvPr id="3" name="Google Shape;204;gbe0e1af42c_0_11">
            <a:extLst>
              <a:ext uri="{FF2B5EF4-FFF2-40B4-BE49-F238E27FC236}">
                <a16:creationId xmlns:a16="http://schemas.microsoft.com/office/drawing/2014/main" id="{79D7590C-4C14-C943-9431-F6DA48E4A890}"/>
              </a:ext>
            </a:extLst>
          </p:cNvPr>
          <p:cNvSpPr txBox="1">
            <a:spLocks/>
          </p:cNvSpPr>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pPr>
              <a:buSzPts val="1800"/>
            </a:pPr>
            <a:endParaRPr lang="en-US" dirty="0"/>
          </a:p>
          <a:p>
            <a:pPr>
              <a:buSzPts val="1800"/>
            </a:pPr>
            <a:r>
              <a:rPr lang="en-US" dirty="0"/>
              <a:t>Report Outline</a:t>
            </a:r>
          </a:p>
          <a:p>
            <a:pPr>
              <a:buSzPts val="1800"/>
            </a:pPr>
            <a:endParaRPr lang="en-US" dirty="0"/>
          </a:p>
        </p:txBody>
      </p:sp>
    </p:spTree>
    <p:extLst>
      <p:ext uri="{BB962C8B-B14F-4D97-AF65-F5344CB8AC3E}">
        <p14:creationId xmlns:p14="http://schemas.microsoft.com/office/powerpoint/2010/main" val="256630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14B257F7-F629-CD4E-AC63-927C6D200A0B}"/>
              </a:ext>
            </a:extLst>
          </p:cNvPr>
          <p:cNvGrpSpPr/>
          <p:nvPr/>
        </p:nvGrpSpPr>
        <p:grpSpPr>
          <a:xfrm>
            <a:off x="490590" y="1301805"/>
            <a:ext cx="1930163" cy="727710"/>
            <a:chOff x="654120" y="592740"/>
            <a:chExt cx="2573550" cy="970280"/>
          </a:xfrm>
        </p:grpSpPr>
        <p:pic>
          <p:nvPicPr>
            <p:cNvPr id="6" name="Graphic 5" descr="Woman with cane with solid fill">
              <a:extLst>
                <a:ext uri="{FF2B5EF4-FFF2-40B4-BE49-F238E27FC236}">
                  <a16:creationId xmlns:a16="http://schemas.microsoft.com/office/drawing/2014/main" id="{178EDC4F-0C12-0741-9DED-E7EB84938A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3270" y="611440"/>
              <a:ext cx="914400" cy="914400"/>
            </a:xfrm>
            <a:prstGeom prst="rect">
              <a:avLst/>
            </a:prstGeom>
          </p:spPr>
        </p:pic>
        <p:pic>
          <p:nvPicPr>
            <p:cNvPr id="8" name="Graphic 7" descr="Man With Pram with solid fill">
              <a:extLst>
                <a:ext uri="{FF2B5EF4-FFF2-40B4-BE49-F238E27FC236}">
                  <a16:creationId xmlns:a16="http://schemas.microsoft.com/office/drawing/2014/main" id="{1F9A2AAC-88AD-3548-A876-481B5B66B8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8380" y="648620"/>
              <a:ext cx="914400" cy="914400"/>
            </a:xfrm>
            <a:prstGeom prst="rect">
              <a:avLst/>
            </a:prstGeom>
          </p:spPr>
        </p:pic>
        <p:pic>
          <p:nvPicPr>
            <p:cNvPr id="12" name="Graphic 11" descr="Child with balloon with solid fill">
              <a:extLst>
                <a:ext uri="{FF2B5EF4-FFF2-40B4-BE49-F238E27FC236}">
                  <a16:creationId xmlns:a16="http://schemas.microsoft.com/office/drawing/2014/main" id="{DA302FC2-3D23-8F4E-91A5-CD608612DF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120" y="611440"/>
              <a:ext cx="914400" cy="914400"/>
            </a:xfrm>
            <a:prstGeom prst="rect">
              <a:avLst/>
            </a:prstGeom>
          </p:spPr>
        </p:pic>
        <p:pic>
          <p:nvPicPr>
            <p:cNvPr id="14" name="Graphic 13" descr="Man with solid fill">
              <a:extLst>
                <a:ext uri="{FF2B5EF4-FFF2-40B4-BE49-F238E27FC236}">
                  <a16:creationId xmlns:a16="http://schemas.microsoft.com/office/drawing/2014/main" id="{15D8B5CD-59E4-FE4A-96F3-86F186C0FA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8800" y="592740"/>
              <a:ext cx="914400" cy="914400"/>
            </a:xfrm>
            <a:prstGeom prst="rect">
              <a:avLst/>
            </a:prstGeom>
          </p:spPr>
        </p:pic>
      </p:grpSp>
      <p:grpSp>
        <p:nvGrpSpPr>
          <p:cNvPr id="51" name="Group 50">
            <a:extLst>
              <a:ext uri="{FF2B5EF4-FFF2-40B4-BE49-F238E27FC236}">
                <a16:creationId xmlns:a16="http://schemas.microsoft.com/office/drawing/2014/main" id="{8B05619F-7590-6B4F-BE7B-13692A229EA2}"/>
              </a:ext>
            </a:extLst>
          </p:cNvPr>
          <p:cNvGrpSpPr/>
          <p:nvPr/>
        </p:nvGrpSpPr>
        <p:grpSpPr>
          <a:xfrm>
            <a:off x="320325" y="2360940"/>
            <a:ext cx="2337675" cy="775155"/>
            <a:chOff x="427100" y="2004920"/>
            <a:chExt cx="3116900" cy="1033540"/>
          </a:xfrm>
        </p:grpSpPr>
        <p:pic>
          <p:nvPicPr>
            <p:cNvPr id="16" name="Graphic 15" descr="Grocery bag with solid fill">
              <a:extLst>
                <a:ext uri="{FF2B5EF4-FFF2-40B4-BE49-F238E27FC236}">
                  <a16:creationId xmlns:a16="http://schemas.microsoft.com/office/drawing/2014/main" id="{F818D2DD-AAF5-E042-AD05-E0B270676D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62575" y="2004920"/>
              <a:ext cx="914400" cy="914400"/>
            </a:xfrm>
            <a:prstGeom prst="rect">
              <a:avLst/>
            </a:prstGeom>
          </p:spPr>
        </p:pic>
        <p:pic>
          <p:nvPicPr>
            <p:cNvPr id="18" name="Graphic 17" descr="Shopping cart with solid fill">
              <a:extLst>
                <a:ext uri="{FF2B5EF4-FFF2-40B4-BE49-F238E27FC236}">
                  <a16:creationId xmlns:a16="http://schemas.microsoft.com/office/drawing/2014/main" id="{D9451982-7909-EB45-BC43-4C39ED0BE3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8380" y="2113280"/>
              <a:ext cx="914400" cy="914400"/>
            </a:xfrm>
            <a:prstGeom prst="rect">
              <a:avLst/>
            </a:prstGeom>
          </p:spPr>
        </p:pic>
        <p:pic>
          <p:nvPicPr>
            <p:cNvPr id="20" name="Graphic 19" descr="Store with solid fill">
              <a:extLst>
                <a:ext uri="{FF2B5EF4-FFF2-40B4-BE49-F238E27FC236}">
                  <a16:creationId xmlns:a16="http://schemas.microsoft.com/office/drawing/2014/main" id="{1FE14C30-2287-2042-970D-F8213ABC6E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7100" y="2113280"/>
              <a:ext cx="914400" cy="914400"/>
            </a:xfrm>
            <a:prstGeom prst="rect">
              <a:avLst/>
            </a:prstGeom>
          </p:spPr>
        </p:pic>
        <p:pic>
          <p:nvPicPr>
            <p:cNvPr id="22" name="Graphic 21" descr="Table and chairs with solid fill">
              <a:extLst>
                <a:ext uri="{FF2B5EF4-FFF2-40B4-BE49-F238E27FC236}">
                  <a16:creationId xmlns:a16="http://schemas.microsoft.com/office/drawing/2014/main" id="{4139B0FA-4238-9C4C-AD31-08E22EF603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29600" y="2124060"/>
              <a:ext cx="914400" cy="914400"/>
            </a:xfrm>
            <a:prstGeom prst="rect">
              <a:avLst/>
            </a:prstGeom>
          </p:spPr>
        </p:pic>
      </p:grpSp>
      <p:grpSp>
        <p:nvGrpSpPr>
          <p:cNvPr id="49" name="Group 48">
            <a:extLst>
              <a:ext uri="{FF2B5EF4-FFF2-40B4-BE49-F238E27FC236}">
                <a16:creationId xmlns:a16="http://schemas.microsoft.com/office/drawing/2014/main" id="{2FE2C442-82E7-B343-935F-F65045B4760B}"/>
              </a:ext>
            </a:extLst>
          </p:cNvPr>
          <p:cNvGrpSpPr/>
          <p:nvPr/>
        </p:nvGrpSpPr>
        <p:grpSpPr>
          <a:xfrm>
            <a:off x="421793" y="4692840"/>
            <a:ext cx="2295585" cy="760260"/>
            <a:chOff x="562390" y="5114120"/>
            <a:chExt cx="3060780" cy="1013680"/>
          </a:xfrm>
        </p:grpSpPr>
        <p:pic>
          <p:nvPicPr>
            <p:cNvPr id="32" name="Graphic 31" descr="Presentation with bar chart with solid fill">
              <a:extLst>
                <a:ext uri="{FF2B5EF4-FFF2-40B4-BE49-F238E27FC236}">
                  <a16:creationId xmlns:a16="http://schemas.microsoft.com/office/drawing/2014/main" id="{F8665C17-5DF5-EA46-A3CF-9B76ABDA383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2390" y="5213400"/>
              <a:ext cx="914400" cy="914400"/>
            </a:xfrm>
            <a:prstGeom prst="rect">
              <a:avLst/>
            </a:prstGeom>
          </p:spPr>
        </p:pic>
        <p:pic>
          <p:nvPicPr>
            <p:cNvPr id="34" name="Graphic 33" descr="Lecturer with solid fill">
              <a:extLst>
                <a:ext uri="{FF2B5EF4-FFF2-40B4-BE49-F238E27FC236}">
                  <a16:creationId xmlns:a16="http://schemas.microsoft.com/office/drawing/2014/main" id="{C810121A-EC2C-3B43-93D3-7CF86A62335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92780" y="5114120"/>
              <a:ext cx="914400" cy="914400"/>
            </a:xfrm>
            <a:prstGeom prst="rect">
              <a:avLst/>
            </a:prstGeom>
          </p:spPr>
        </p:pic>
        <p:pic>
          <p:nvPicPr>
            <p:cNvPr id="42" name="Graphic 41" descr="Contract with solid fill">
              <a:extLst>
                <a:ext uri="{FF2B5EF4-FFF2-40B4-BE49-F238E27FC236}">
                  <a16:creationId xmlns:a16="http://schemas.microsoft.com/office/drawing/2014/main" id="{5E0D465D-2AAF-994F-87E8-27CA6C7D1D3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708770" y="5203600"/>
              <a:ext cx="914400" cy="914400"/>
            </a:xfrm>
            <a:prstGeom prst="rect">
              <a:avLst/>
            </a:prstGeom>
          </p:spPr>
        </p:pic>
        <p:pic>
          <p:nvPicPr>
            <p:cNvPr id="44" name="Graphic 43" descr="Scales of justice with solid fill">
              <a:extLst>
                <a:ext uri="{FF2B5EF4-FFF2-40B4-BE49-F238E27FC236}">
                  <a16:creationId xmlns:a16="http://schemas.microsoft.com/office/drawing/2014/main" id="{9517968A-5EA0-0449-BC1B-08828F8836E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68210" y="5162320"/>
              <a:ext cx="914400" cy="914400"/>
            </a:xfrm>
            <a:prstGeom prst="rect">
              <a:avLst/>
            </a:prstGeom>
          </p:spPr>
        </p:pic>
      </p:grpSp>
      <p:grpSp>
        <p:nvGrpSpPr>
          <p:cNvPr id="50" name="Group 49">
            <a:extLst>
              <a:ext uri="{FF2B5EF4-FFF2-40B4-BE49-F238E27FC236}">
                <a16:creationId xmlns:a16="http://schemas.microsoft.com/office/drawing/2014/main" id="{EF1EDF6B-734C-ED41-BE5C-E45D00661649}"/>
              </a:ext>
            </a:extLst>
          </p:cNvPr>
          <p:cNvGrpSpPr/>
          <p:nvPr/>
        </p:nvGrpSpPr>
        <p:grpSpPr>
          <a:xfrm>
            <a:off x="278558" y="3495405"/>
            <a:ext cx="2446995" cy="752220"/>
            <a:chOff x="371410" y="3517540"/>
            <a:chExt cx="3262660" cy="1002960"/>
          </a:xfrm>
        </p:grpSpPr>
        <p:pic>
          <p:nvPicPr>
            <p:cNvPr id="26" name="Graphic 25" descr="Open folder with solid fill">
              <a:extLst>
                <a:ext uri="{FF2B5EF4-FFF2-40B4-BE49-F238E27FC236}">
                  <a16:creationId xmlns:a16="http://schemas.microsoft.com/office/drawing/2014/main" id="{7FE9464F-0DD4-9F4C-94A5-112A37894C7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719670" y="3557900"/>
              <a:ext cx="914400" cy="914400"/>
            </a:xfrm>
            <a:prstGeom prst="rect">
              <a:avLst/>
            </a:prstGeom>
          </p:spPr>
        </p:pic>
        <p:pic>
          <p:nvPicPr>
            <p:cNvPr id="28" name="Graphic 27" descr="Management with solid fill">
              <a:extLst>
                <a:ext uri="{FF2B5EF4-FFF2-40B4-BE49-F238E27FC236}">
                  <a16:creationId xmlns:a16="http://schemas.microsoft.com/office/drawing/2014/main" id="{FB7FA67B-BA06-CD42-8233-73FF47D28F8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62575" y="3517540"/>
              <a:ext cx="914400" cy="914400"/>
            </a:xfrm>
            <a:prstGeom prst="rect">
              <a:avLst/>
            </a:prstGeom>
          </p:spPr>
        </p:pic>
        <p:pic>
          <p:nvPicPr>
            <p:cNvPr id="38" name="Graphic 37" descr="Playbook with solid fill">
              <a:extLst>
                <a:ext uri="{FF2B5EF4-FFF2-40B4-BE49-F238E27FC236}">
                  <a16:creationId xmlns:a16="http://schemas.microsoft.com/office/drawing/2014/main" id="{8774179E-B5EB-3B4C-AB2B-C22D6791594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115995" y="3606100"/>
              <a:ext cx="914400" cy="914400"/>
            </a:xfrm>
            <a:prstGeom prst="rect">
              <a:avLst/>
            </a:prstGeom>
          </p:spPr>
        </p:pic>
        <p:pic>
          <p:nvPicPr>
            <p:cNvPr id="46" name="Graphic 45" descr="Chat with solid fill">
              <a:extLst>
                <a:ext uri="{FF2B5EF4-FFF2-40B4-BE49-F238E27FC236}">
                  <a16:creationId xmlns:a16="http://schemas.microsoft.com/office/drawing/2014/main" id="{77ECD227-4A60-5B4B-B565-F7FBFBD056B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71410" y="3595100"/>
              <a:ext cx="914400" cy="914400"/>
            </a:xfrm>
            <a:prstGeom prst="rect">
              <a:avLst/>
            </a:prstGeom>
          </p:spPr>
        </p:pic>
      </p:grpSp>
      <p:sp>
        <p:nvSpPr>
          <p:cNvPr id="53" name="TextBox 52">
            <a:extLst>
              <a:ext uri="{FF2B5EF4-FFF2-40B4-BE49-F238E27FC236}">
                <a16:creationId xmlns:a16="http://schemas.microsoft.com/office/drawing/2014/main" id="{A18C65F9-B56A-8242-92C2-C0B6693B171D}"/>
              </a:ext>
            </a:extLst>
          </p:cNvPr>
          <p:cNvSpPr txBox="1"/>
          <p:nvPr/>
        </p:nvSpPr>
        <p:spPr>
          <a:xfrm>
            <a:off x="3001744" y="1343715"/>
            <a:ext cx="4910319" cy="784830"/>
          </a:xfrm>
          <a:prstGeom prst="rect">
            <a:avLst/>
          </a:prstGeom>
          <a:noFill/>
        </p:spPr>
        <p:txBody>
          <a:bodyPr wrap="none" rtlCol="0">
            <a:spAutoFit/>
          </a:bodyPr>
          <a:lstStyle/>
          <a:p>
            <a:pPr lvl="1"/>
            <a:r>
              <a:rPr lang="en-US" sz="2400" dirty="0"/>
              <a:t>Individual and Resident Safety Net</a:t>
            </a:r>
          </a:p>
          <a:p>
            <a:endParaRPr lang="en-US" sz="2100" dirty="0"/>
          </a:p>
        </p:txBody>
      </p:sp>
      <p:sp>
        <p:nvSpPr>
          <p:cNvPr id="54" name="Rectangle 53">
            <a:extLst>
              <a:ext uri="{FF2B5EF4-FFF2-40B4-BE49-F238E27FC236}">
                <a16:creationId xmlns:a16="http://schemas.microsoft.com/office/drawing/2014/main" id="{5642F76D-9E2D-0B46-9A61-0194374162E6}"/>
              </a:ext>
            </a:extLst>
          </p:cNvPr>
          <p:cNvSpPr/>
          <p:nvPr/>
        </p:nvSpPr>
        <p:spPr>
          <a:xfrm>
            <a:off x="3001744" y="2450295"/>
            <a:ext cx="5821931" cy="1200329"/>
          </a:xfrm>
          <a:prstGeom prst="rect">
            <a:avLst/>
          </a:prstGeom>
        </p:spPr>
        <p:txBody>
          <a:bodyPr wrap="square">
            <a:spAutoFit/>
          </a:bodyPr>
          <a:lstStyle/>
          <a:p>
            <a:pPr lvl="1"/>
            <a:r>
              <a:rPr lang="en-US" sz="2400" dirty="0"/>
              <a:t>Food Assistance Provider </a:t>
            </a:r>
          </a:p>
          <a:p>
            <a:pPr lvl="1"/>
            <a:r>
              <a:rPr lang="en-US" sz="2400" dirty="0"/>
              <a:t>Capacity and Coordination</a:t>
            </a:r>
          </a:p>
          <a:p>
            <a:pPr marL="728663" lvl="1" indent="-385763">
              <a:buFont typeface="Arial" panose="020B0604020202020204" pitchFamily="34" charset="0"/>
              <a:buChar char="•"/>
            </a:pPr>
            <a:endParaRPr lang="en-US" sz="2400" dirty="0"/>
          </a:p>
        </p:txBody>
      </p:sp>
      <p:sp>
        <p:nvSpPr>
          <p:cNvPr id="55" name="Rectangle 54">
            <a:extLst>
              <a:ext uri="{FF2B5EF4-FFF2-40B4-BE49-F238E27FC236}">
                <a16:creationId xmlns:a16="http://schemas.microsoft.com/office/drawing/2014/main" id="{9F0C9711-6B99-C442-B5B6-C4F9FFCD3741}"/>
              </a:ext>
            </a:extLst>
          </p:cNvPr>
          <p:cNvSpPr/>
          <p:nvPr/>
        </p:nvSpPr>
        <p:spPr>
          <a:xfrm>
            <a:off x="3001744" y="3627540"/>
            <a:ext cx="6142256" cy="461665"/>
          </a:xfrm>
          <a:prstGeom prst="rect">
            <a:avLst/>
          </a:prstGeom>
        </p:spPr>
        <p:txBody>
          <a:bodyPr wrap="square">
            <a:spAutoFit/>
          </a:bodyPr>
          <a:lstStyle/>
          <a:p>
            <a:pPr lvl="1"/>
            <a:r>
              <a:rPr lang="en-US" sz="2400" dirty="0"/>
              <a:t>Government Agency Systems Response</a:t>
            </a:r>
          </a:p>
        </p:txBody>
      </p:sp>
      <p:sp>
        <p:nvSpPr>
          <p:cNvPr id="56" name="Rectangle 55">
            <a:extLst>
              <a:ext uri="{FF2B5EF4-FFF2-40B4-BE49-F238E27FC236}">
                <a16:creationId xmlns:a16="http://schemas.microsoft.com/office/drawing/2014/main" id="{80F37BF3-841D-044A-AE1E-8B1CB27B2C61}"/>
              </a:ext>
            </a:extLst>
          </p:cNvPr>
          <p:cNvSpPr/>
          <p:nvPr/>
        </p:nvSpPr>
        <p:spPr>
          <a:xfrm>
            <a:off x="3036998" y="4692840"/>
            <a:ext cx="5287076" cy="830997"/>
          </a:xfrm>
          <a:prstGeom prst="rect">
            <a:avLst/>
          </a:prstGeom>
        </p:spPr>
        <p:txBody>
          <a:bodyPr wrap="square">
            <a:spAutoFit/>
          </a:bodyPr>
          <a:lstStyle/>
          <a:p>
            <a:pPr lvl="1"/>
            <a:r>
              <a:rPr lang="en-US" sz="2400" dirty="0"/>
              <a:t>Strategic and Long-term </a:t>
            </a:r>
          </a:p>
          <a:p>
            <a:pPr lvl="1"/>
            <a:r>
              <a:rPr lang="en-US" sz="2400" dirty="0"/>
              <a:t>Food Systems Planning</a:t>
            </a:r>
          </a:p>
        </p:txBody>
      </p:sp>
      <p:sp>
        <p:nvSpPr>
          <p:cNvPr id="27" name="Google Shape;204;gbe0e1af42c_0_11">
            <a:extLst>
              <a:ext uri="{FF2B5EF4-FFF2-40B4-BE49-F238E27FC236}">
                <a16:creationId xmlns:a16="http://schemas.microsoft.com/office/drawing/2014/main" id="{65627B58-414C-9E45-9D16-143847A7D56E}"/>
              </a:ext>
            </a:extLst>
          </p:cNvPr>
          <p:cNvSpPr txBox="1">
            <a:spLocks noGrp="1"/>
          </p:cNvSpPr>
          <p:nvPr>
            <p:ph type="title"/>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r>
              <a:rPr lang="en-US" dirty="0"/>
              <a:t>Recommendation Themes/ Small Groups</a:t>
            </a:r>
            <a:endParaRPr dirty="0"/>
          </a:p>
          <a:p>
            <a:pPr marL="0" lvl="0" indent="0" algn="l" rtl="0">
              <a:lnSpc>
                <a:spcPct val="100000"/>
              </a:lnSpc>
              <a:spcBef>
                <a:spcPts val="0"/>
              </a:spcBef>
              <a:spcAft>
                <a:spcPts val="0"/>
              </a:spcAft>
              <a:buSzPts val="1800"/>
              <a:buNone/>
            </a:pPr>
            <a:endParaRPr dirty="0"/>
          </a:p>
        </p:txBody>
      </p:sp>
    </p:spTree>
    <p:extLst>
      <p:ext uri="{BB962C8B-B14F-4D97-AF65-F5344CB8AC3E}">
        <p14:creationId xmlns:p14="http://schemas.microsoft.com/office/powerpoint/2010/main" val="429248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BF58E-B8A1-8541-A1EA-8A40FC537C0C}"/>
              </a:ext>
            </a:extLst>
          </p:cNvPr>
          <p:cNvSpPr txBox="1"/>
          <p:nvPr/>
        </p:nvSpPr>
        <p:spPr>
          <a:xfrm>
            <a:off x="3336973" y="1178384"/>
            <a:ext cx="5807027" cy="5078313"/>
          </a:xfrm>
          <a:prstGeom prst="rect">
            <a:avLst/>
          </a:prstGeom>
          <a:noFill/>
        </p:spPr>
        <p:txBody>
          <a:bodyPr wrap="square" rtlCol="0">
            <a:spAutoFit/>
          </a:bodyPr>
          <a:lstStyle/>
          <a:p>
            <a:r>
              <a:rPr lang="en-US" sz="1800" b="1" u="sng" dirty="0"/>
              <a:t>Report Outline</a:t>
            </a:r>
          </a:p>
          <a:p>
            <a:pPr marL="385763" indent="-385763">
              <a:buFont typeface="+mj-lt"/>
              <a:buAutoNum type="arabicPeriod"/>
            </a:pPr>
            <a:r>
              <a:rPr lang="en-US" sz="1800" dirty="0"/>
              <a:t>Executive Summary</a:t>
            </a:r>
          </a:p>
          <a:p>
            <a:pPr marL="385763" indent="-385763">
              <a:buFont typeface="+mj-lt"/>
              <a:buAutoNum type="arabicPeriod"/>
            </a:pPr>
            <a:r>
              <a:rPr lang="en-US" sz="1800" dirty="0"/>
              <a:t>Introduction</a:t>
            </a:r>
          </a:p>
          <a:p>
            <a:pPr marL="728663" lvl="1" indent="-385763">
              <a:buFont typeface="Arial" panose="020B0604020202020204" pitchFamily="34" charset="0"/>
              <a:buChar char="•"/>
            </a:pPr>
            <a:r>
              <a:rPr lang="en-US" sz="1800" dirty="0"/>
              <a:t>Background and History</a:t>
            </a:r>
          </a:p>
          <a:p>
            <a:pPr marL="728663" lvl="1" indent="-385763">
              <a:buFont typeface="Arial" panose="020B0604020202020204" pitchFamily="34" charset="0"/>
              <a:buChar char="•"/>
            </a:pPr>
            <a:r>
              <a:rPr lang="en-US" sz="1800" dirty="0"/>
              <a:t>Resolution and Task Force</a:t>
            </a:r>
          </a:p>
          <a:p>
            <a:pPr marL="728663" lvl="1" indent="-385763">
              <a:buFont typeface="Arial" panose="020B0604020202020204" pitchFamily="34" charset="0"/>
              <a:buChar char="•"/>
            </a:pPr>
            <a:r>
              <a:rPr lang="en-US" sz="1800" dirty="0"/>
              <a:t>Description of Process</a:t>
            </a:r>
          </a:p>
          <a:p>
            <a:pPr marL="385763" indent="-385763">
              <a:buFont typeface="+mj-lt"/>
              <a:buAutoNum type="arabicPeriod"/>
            </a:pPr>
            <a:r>
              <a:rPr lang="en-US" sz="1800" dirty="0"/>
              <a:t>Root Causes of Food Insecurity and Food System Failure</a:t>
            </a:r>
          </a:p>
          <a:p>
            <a:pPr marL="385763" indent="-385763">
              <a:buFont typeface="+mj-lt"/>
              <a:buAutoNum type="arabicPeriod"/>
            </a:pPr>
            <a:r>
              <a:rPr lang="en-US" sz="1800" dirty="0"/>
              <a:t>Vision Statement</a:t>
            </a:r>
          </a:p>
          <a:p>
            <a:pPr marL="385763" indent="-385763">
              <a:buFont typeface="+mj-lt"/>
              <a:buAutoNum type="arabicPeriod"/>
            </a:pPr>
            <a:r>
              <a:rPr lang="en-US" sz="1800" dirty="0"/>
              <a:t>Recommendations</a:t>
            </a:r>
          </a:p>
          <a:p>
            <a:pPr marL="728663" lvl="1" indent="-385763">
              <a:buFont typeface="Arial" panose="020B0604020202020204" pitchFamily="34" charset="0"/>
              <a:buChar char="•"/>
            </a:pPr>
            <a:r>
              <a:rPr lang="en-US" sz="1800" dirty="0"/>
              <a:t>Individual and Resident Safety Net</a:t>
            </a:r>
          </a:p>
          <a:p>
            <a:pPr marL="728663" lvl="1" indent="-385763">
              <a:buFont typeface="Arial" panose="020B0604020202020204" pitchFamily="34" charset="0"/>
              <a:buChar char="•"/>
            </a:pPr>
            <a:r>
              <a:rPr lang="en-US" sz="1800" dirty="0"/>
              <a:t>Food Assistance Provider Capacity and Coordination</a:t>
            </a:r>
          </a:p>
          <a:p>
            <a:pPr marL="728663" lvl="1" indent="-385763">
              <a:buFont typeface="Arial" panose="020B0604020202020204" pitchFamily="34" charset="0"/>
              <a:buChar char="•"/>
            </a:pPr>
            <a:r>
              <a:rPr lang="en-US" sz="1800" dirty="0"/>
              <a:t>Government Agency Systems Response </a:t>
            </a:r>
          </a:p>
          <a:p>
            <a:pPr marL="728663" lvl="1" indent="-385763">
              <a:buFont typeface="Arial" panose="020B0604020202020204" pitchFamily="34" charset="0"/>
              <a:buChar char="•"/>
            </a:pPr>
            <a:r>
              <a:rPr lang="en-US" sz="1800" dirty="0">
                <a:highlight>
                  <a:srgbClr val="00FFFF"/>
                </a:highlight>
              </a:rPr>
              <a:t>Strategic and Long-term Food Systems Planning</a:t>
            </a:r>
          </a:p>
          <a:p>
            <a:pPr marL="385763" indent="-385763">
              <a:buFont typeface="+mj-lt"/>
              <a:buAutoNum type="arabicPeriod"/>
            </a:pPr>
            <a:r>
              <a:rPr lang="en-US" sz="1800" dirty="0"/>
              <a:t>Next Steps</a:t>
            </a:r>
          </a:p>
          <a:p>
            <a:pPr marL="385763" indent="-385763">
              <a:buFont typeface="+mj-lt"/>
              <a:buAutoNum type="arabicPeriod"/>
            </a:pPr>
            <a:r>
              <a:rPr lang="en-US" sz="1800" dirty="0"/>
              <a:t>Appendices </a:t>
            </a:r>
          </a:p>
        </p:txBody>
      </p:sp>
      <p:sp>
        <p:nvSpPr>
          <p:cNvPr id="2" name="TextBox 1">
            <a:extLst>
              <a:ext uri="{FF2B5EF4-FFF2-40B4-BE49-F238E27FC236}">
                <a16:creationId xmlns:a16="http://schemas.microsoft.com/office/drawing/2014/main" id="{206FDC78-EC67-2745-BF4A-FB283F2EE18A}"/>
              </a:ext>
            </a:extLst>
          </p:cNvPr>
          <p:cNvSpPr txBox="1"/>
          <p:nvPr/>
        </p:nvSpPr>
        <p:spPr>
          <a:xfrm>
            <a:off x="98187" y="1397371"/>
            <a:ext cx="1862403" cy="415498"/>
          </a:xfrm>
          <a:prstGeom prst="rect">
            <a:avLst/>
          </a:prstGeom>
          <a:noFill/>
        </p:spPr>
        <p:txBody>
          <a:bodyPr wrap="square" rtlCol="0">
            <a:spAutoFit/>
          </a:bodyPr>
          <a:lstStyle/>
          <a:p>
            <a:r>
              <a:rPr lang="en-US" sz="2100" b="1" dirty="0">
                <a:highlight>
                  <a:srgbClr val="00FFFF"/>
                </a:highlight>
              </a:rPr>
              <a:t>Group 1</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8C38B25-D92E-8543-A817-E27EC1DFA864}"/>
                  </a:ext>
                </a:extLst>
              </p14:cNvPr>
              <p14:cNvContentPartPr/>
              <p14:nvPr/>
            </p14:nvContentPartPr>
            <p14:xfrm>
              <a:off x="3325980" y="1152060"/>
              <a:ext cx="7290" cy="270"/>
            </p14:xfrm>
          </p:contentPart>
        </mc:Choice>
        <mc:Fallback xmlns="">
          <p:pic>
            <p:nvPicPr>
              <p:cNvPr id="3" name="Ink 2">
                <a:extLst>
                  <a:ext uri="{FF2B5EF4-FFF2-40B4-BE49-F238E27FC236}">
                    <a16:creationId xmlns:a16="http://schemas.microsoft.com/office/drawing/2014/main" id="{C8C38B25-D92E-8543-A817-E27EC1DFA864}"/>
                  </a:ext>
                </a:extLst>
              </p:cNvPr>
              <p:cNvPicPr/>
              <p:nvPr/>
            </p:nvPicPr>
            <p:blipFill>
              <a:blip r:embed="rId4"/>
              <a:stretch>
                <a:fillRect/>
              </a:stretch>
            </p:blipFill>
            <p:spPr>
              <a:xfrm>
                <a:off x="3317301" y="1145310"/>
                <a:ext cx="24300" cy="13500"/>
              </a:xfrm>
              <a:prstGeom prst="rect">
                <a:avLst/>
              </a:prstGeom>
            </p:spPr>
          </p:pic>
        </mc:Fallback>
      </mc:AlternateContent>
      <p:sp>
        <p:nvSpPr>
          <p:cNvPr id="8" name="Google Shape;204;gbe0e1af42c_0_11">
            <a:extLst>
              <a:ext uri="{FF2B5EF4-FFF2-40B4-BE49-F238E27FC236}">
                <a16:creationId xmlns:a16="http://schemas.microsoft.com/office/drawing/2014/main" id="{BC62308D-2BA2-5942-BA11-0C9D9839D113}"/>
              </a:ext>
            </a:extLst>
          </p:cNvPr>
          <p:cNvSpPr txBox="1">
            <a:spLocks/>
          </p:cNvSpPr>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pPr>
              <a:buSzPts val="1800"/>
            </a:pPr>
            <a:endParaRPr lang="en-US" dirty="0"/>
          </a:p>
          <a:p>
            <a:pPr>
              <a:buSzPts val="1800"/>
            </a:pPr>
            <a:r>
              <a:rPr lang="en-US" dirty="0"/>
              <a:t>Small Group Assignments</a:t>
            </a:r>
          </a:p>
          <a:p>
            <a:pPr>
              <a:buSzPts val="1800"/>
            </a:pPr>
            <a:endParaRPr lang="en-US" dirty="0"/>
          </a:p>
        </p:txBody>
      </p:sp>
      <p:sp>
        <p:nvSpPr>
          <p:cNvPr id="4" name="Left Bracket 3">
            <a:extLst>
              <a:ext uri="{FF2B5EF4-FFF2-40B4-BE49-F238E27FC236}">
                <a16:creationId xmlns:a16="http://schemas.microsoft.com/office/drawing/2014/main" id="{AB604E8A-7063-9C48-8F26-92CEAFD06E35}"/>
              </a:ext>
            </a:extLst>
          </p:cNvPr>
          <p:cNvSpPr/>
          <p:nvPr/>
        </p:nvSpPr>
        <p:spPr>
          <a:xfrm>
            <a:off x="2904566" y="1312854"/>
            <a:ext cx="342580" cy="4282245"/>
          </a:xfrm>
          <a:prstGeom prst="leftBracket">
            <a:avLst/>
          </a:prstGeom>
          <a:ln w="53975">
            <a:solidFill>
              <a:srgbClr val="6DFBF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67E8865-94CC-234C-A618-A51E811E52C9}"/>
              </a:ext>
            </a:extLst>
          </p:cNvPr>
          <p:cNvCxnSpPr>
            <a:stCxn id="4" idx="1"/>
          </p:cNvCxnSpPr>
          <p:nvPr/>
        </p:nvCxnSpPr>
        <p:spPr>
          <a:xfrm flipH="1" flipV="1">
            <a:off x="914400" y="1936376"/>
            <a:ext cx="1990166" cy="1517601"/>
          </a:xfrm>
          <a:prstGeom prst="line">
            <a:avLst/>
          </a:prstGeom>
          <a:ln w="53975">
            <a:solidFill>
              <a:srgbClr val="6DFB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77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BF58E-B8A1-8541-A1EA-8A40FC537C0C}"/>
              </a:ext>
            </a:extLst>
          </p:cNvPr>
          <p:cNvSpPr txBox="1"/>
          <p:nvPr/>
        </p:nvSpPr>
        <p:spPr>
          <a:xfrm>
            <a:off x="3336973" y="1178384"/>
            <a:ext cx="5807027" cy="5078313"/>
          </a:xfrm>
          <a:prstGeom prst="rect">
            <a:avLst/>
          </a:prstGeom>
          <a:noFill/>
        </p:spPr>
        <p:txBody>
          <a:bodyPr wrap="square" rtlCol="0">
            <a:spAutoFit/>
          </a:bodyPr>
          <a:lstStyle/>
          <a:p>
            <a:r>
              <a:rPr lang="en-US" sz="1800" b="1" u="sng" dirty="0"/>
              <a:t>Report Outline</a:t>
            </a:r>
          </a:p>
          <a:p>
            <a:pPr marL="385763" indent="-385763">
              <a:buFont typeface="+mj-lt"/>
              <a:buAutoNum type="arabicPeriod"/>
            </a:pPr>
            <a:r>
              <a:rPr lang="en-US" sz="1800" dirty="0"/>
              <a:t>Executive Summary</a:t>
            </a:r>
          </a:p>
          <a:p>
            <a:pPr marL="385763" indent="-385763">
              <a:buFont typeface="+mj-lt"/>
              <a:buAutoNum type="arabicPeriod"/>
            </a:pPr>
            <a:r>
              <a:rPr lang="en-US" sz="1800" dirty="0"/>
              <a:t>Introduction</a:t>
            </a:r>
          </a:p>
          <a:p>
            <a:pPr marL="728663" lvl="1" indent="-385763">
              <a:buFont typeface="Arial" panose="020B0604020202020204" pitchFamily="34" charset="0"/>
              <a:buChar char="•"/>
            </a:pPr>
            <a:r>
              <a:rPr lang="en-US" sz="1800" dirty="0"/>
              <a:t>Background and History</a:t>
            </a:r>
          </a:p>
          <a:p>
            <a:pPr marL="728663" lvl="1" indent="-385763">
              <a:buFont typeface="Arial" panose="020B0604020202020204" pitchFamily="34" charset="0"/>
              <a:buChar char="•"/>
            </a:pPr>
            <a:r>
              <a:rPr lang="en-US" sz="1800" dirty="0"/>
              <a:t>Resolution and Task Force</a:t>
            </a:r>
          </a:p>
          <a:p>
            <a:pPr marL="728663" lvl="1" indent="-385763">
              <a:buFont typeface="Arial" panose="020B0604020202020204" pitchFamily="34" charset="0"/>
              <a:buChar char="•"/>
            </a:pPr>
            <a:r>
              <a:rPr lang="en-US" sz="1800" dirty="0"/>
              <a:t>Description of Process</a:t>
            </a:r>
          </a:p>
          <a:p>
            <a:pPr marL="385763" indent="-385763">
              <a:buFont typeface="+mj-lt"/>
              <a:buAutoNum type="arabicPeriod"/>
            </a:pPr>
            <a:r>
              <a:rPr lang="en-US" sz="1800" dirty="0"/>
              <a:t>Root Causes of Food Insecurity and Food System Failure</a:t>
            </a:r>
          </a:p>
          <a:p>
            <a:pPr marL="385763" indent="-385763">
              <a:buFont typeface="+mj-lt"/>
              <a:buAutoNum type="arabicPeriod"/>
            </a:pPr>
            <a:r>
              <a:rPr lang="en-US" sz="1800" dirty="0"/>
              <a:t>Vision Statement</a:t>
            </a:r>
          </a:p>
          <a:p>
            <a:pPr marL="385763" indent="-385763">
              <a:buFont typeface="+mj-lt"/>
              <a:buAutoNum type="arabicPeriod"/>
            </a:pPr>
            <a:r>
              <a:rPr lang="en-US" sz="1800" dirty="0"/>
              <a:t>Recommendations</a:t>
            </a:r>
          </a:p>
          <a:p>
            <a:pPr marL="728663" lvl="1" indent="-385763">
              <a:buFont typeface="Arial" panose="020B0604020202020204" pitchFamily="34" charset="0"/>
              <a:buChar char="•"/>
            </a:pPr>
            <a:r>
              <a:rPr lang="en-US" sz="1800" dirty="0">
                <a:highlight>
                  <a:srgbClr val="FF0000"/>
                </a:highlight>
              </a:rPr>
              <a:t>Individual and Resident Safety Net</a:t>
            </a:r>
          </a:p>
          <a:p>
            <a:pPr marL="728663" lvl="1" indent="-385763">
              <a:buFont typeface="Arial" panose="020B0604020202020204" pitchFamily="34" charset="0"/>
              <a:buChar char="•"/>
            </a:pPr>
            <a:r>
              <a:rPr lang="en-US" sz="1800" dirty="0"/>
              <a:t>Food Assistance Provider Capacity and Coordination</a:t>
            </a:r>
          </a:p>
          <a:p>
            <a:pPr marL="728663" lvl="1" indent="-385763">
              <a:buFont typeface="Arial" panose="020B0604020202020204" pitchFamily="34" charset="0"/>
              <a:buChar char="•"/>
            </a:pPr>
            <a:r>
              <a:rPr lang="en-US" sz="1800" dirty="0"/>
              <a:t>Government Agency Systems Response </a:t>
            </a:r>
          </a:p>
          <a:p>
            <a:pPr marL="728663" lvl="1" indent="-385763">
              <a:buFont typeface="Arial" panose="020B0604020202020204" pitchFamily="34" charset="0"/>
              <a:buChar char="•"/>
            </a:pPr>
            <a:r>
              <a:rPr lang="en-US" sz="1800" dirty="0"/>
              <a:t>Strategic and Long-term Food Systems Planning</a:t>
            </a:r>
          </a:p>
          <a:p>
            <a:pPr marL="385763" indent="-385763">
              <a:buFont typeface="+mj-lt"/>
              <a:buAutoNum type="arabicPeriod"/>
            </a:pPr>
            <a:r>
              <a:rPr lang="en-US" sz="1800" dirty="0"/>
              <a:t>Next Steps</a:t>
            </a:r>
          </a:p>
          <a:p>
            <a:pPr marL="385763" indent="-385763">
              <a:buFont typeface="+mj-lt"/>
              <a:buAutoNum type="arabicPeriod"/>
            </a:pPr>
            <a:r>
              <a:rPr lang="en-US" sz="1800" dirty="0"/>
              <a:t>Appendices </a:t>
            </a:r>
          </a:p>
        </p:txBody>
      </p:sp>
      <p:sp>
        <p:nvSpPr>
          <p:cNvPr id="8" name="TextBox 7">
            <a:extLst>
              <a:ext uri="{FF2B5EF4-FFF2-40B4-BE49-F238E27FC236}">
                <a16:creationId xmlns:a16="http://schemas.microsoft.com/office/drawing/2014/main" id="{B87F734D-ADC9-154C-80CA-A17E01DFB771}"/>
              </a:ext>
            </a:extLst>
          </p:cNvPr>
          <p:cNvSpPr txBox="1"/>
          <p:nvPr/>
        </p:nvSpPr>
        <p:spPr>
          <a:xfrm>
            <a:off x="105103" y="2384738"/>
            <a:ext cx="1906577" cy="415498"/>
          </a:xfrm>
          <a:prstGeom prst="rect">
            <a:avLst/>
          </a:prstGeom>
          <a:noFill/>
        </p:spPr>
        <p:txBody>
          <a:bodyPr wrap="square" rtlCol="0">
            <a:spAutoFit/>
          </a:bodyPr>
          <a:lstStyle/>
          <a:p>
            <a:r>
              <a:rPr lang="en-US" sz="2100" b="1" dirty="0">
                <a:highlight>
                  <a:srgbClr val="FF0000"/>
                </a:highlight>
              </a:rPr>
              <a:t>Group 2</a:t>
            </a:r>
          </a:p>
        </p:txBody>
      </p:sp>
      <p:sp>
        <p:nvSpPr>
          <p:cNvPr id="9" name="Google Shape;204;gbe0e1af42c_0_11">
            <a:extLst>
              <a:ext uri="{FF2B5EF4-FFF2-40B4-BE49-F238E27FC236}">
                <a16:creationId xmlns:a16="http://schemas.microsoft.com/office/drawing/2014/main" id="{94AAD5D5-EE81-894F-A50C-25C699C62679}"/>
              </a:ext>
            </a:extLst>
          </p:cNvPr>
          <p:cNvSpPr txBox="1">
            <a:spLocks/>
          </p:cNvSpPr>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pPr>
              <a:buSzPts val="1800"/>
            </a:pPr>
            <a:endParaRPr lang="en-US" dirty="0"/>
          </a:p>
          <a:p>
            <a:pPr>
              <a:buSzPts val="1800"/>
            </a:pPr>
            <a:r>
              <a:rPr lang="en-US" dirty="0"/>
              <a:t>Small Group Assignments</a:t>
            </a:r>
          </a:p>
          <a:p>
            <a:pPr>
              <a:buSzPts val="1800"/>
            </a:pPr>
            <a:endParaRPr lang="en-US" dirty="0"/>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5E23AA50-F18D-C34E-ABC0-C956770FEF5B}"/>
                  </a:ext>
                </a:extLst>
              </p14:cNvPr>
              <p14:cNvContentPartPr/>
              <p14:nvPr/>
            </p14:nvContentPartPr>
            <p14:xfrm>
              <a:off x="-1588502" y="1120932"/>
              <a:ext cx="360" cy="360"/>
            </p14:xfrm>
          </p:contentPart>
        </mc:Choice>
        <mc:Fallback xmlns="">
          <p:pic>
            <p:nvPicPr>
              <p:cNvPr id="12" name="Ink 11">
                <a:extLst>
                  <a:ext uri="{FF2B5EF4-FFF2-40B4-BE49-F238E27FC236}">
                    <a16:creationId xmlns:a16="http://schemas.microsoft.com/office/drawing/2014/main" id="{5E23AA50-F18D-C34E-ABC0-C956770FEF5B}"/>
                  </a:ext>
                </a:extLst>
              </p:cNvPr>
              <p:cNvPicPr/>
              <p:nvPr/>
            </p:nvPicPr>
            <p:blipFill>
              <a:blip r:embed="rId6"/>
              <a:stretch>
                <a:fillRect/>
              </a:stretch>
            </p:blipFill>
            <p:spPr>
              <a:xfrm>
                <a:off x="-1606502" y="1102932"/>
                <a:ext cx="36000" cy="36000"/>
              </a:xfrm>
              <a:prstGeom prst="rect">
                <a:avLst/>
              </a:prstGeom>
            </p:spPr>
          </p:pic>
        </mc:Fallback>
      </mc:AlternateContent>
      <p:cxnSp>
        <p:nvCxnSpPr>
          <p:cNvPr id="4" name="Elbow Connector 3">
            <a:extLst>
              <a:ext uri="{FF2B5EF4-FFF2-40B4-BE49-F238E27FC236}">
                <a16:creationId xmlns:a16="http://schemas.microsoft.com/office/drawing/2014/main" id="{9AF830EA-3344-3143-B588-7FC840ED4573}"/>
              </a:ext>
            </a:extLst>
          </p:cNvPr>
          <p:cNvCxnSpPr/>
          <p:nvPr/>
        </p:nvCxnSpPr>
        <p:spPr>
          <a:xfrm>
            <a:off x="1264024" y="2581835"/>
            <a:ext cx="2433917" cy="1546412"/>
          </a:xfrm>
          <a:prstGeom prst="bentConnector3">
            <a:avLst/>
          </a:prstGeom>
          <a:ln w="53975">
            <a:solidFill>
              <a:srgbClr val="ED38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3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BF58E-B8A1-8541-A1EA-8A40FC537C0C}"/>
              </a:ext>
            </a:extLst>
          </p:cNvPr>
          <p:cNvSpPr txBox="1"/>
          <p:nvPr/>
        </p:nvSpPr>
        <p:spPr>
          <a:xfrm>
            <a:off x="3336973" y="1178384"/>
            <a:ext cx="5807027" cy="5078313"/>
          </a:xfrm>
          <a:prstGeom prst="rect">
            <a:avLst/>
          </a:prstGeom>
          <a:noFill/>
        </p:spPr>
        <p:txBody>
          <a:bodyPr wrap="square" rtlCol="0">
            <a:spAutoFit/>
          </a:bodyPr>
          <a:lstStyle/>
          <a:p>
            <a:r>
              <a:rPr lang="en-US" sz="1800" b="1" u="sng" dirty="0"/>
              <a:t>Report Outline</a:t>
            </a:r>
          </a:p>
          <a:p>
            <a:pPr marL="385763" indent="-385763">
              <a:buFont typeface="+mj-lt"/>
              <a:buAutoNum type="arabicPeriod"/>
            </a:pPr>
            <a:r>
              <a:rPr lang="en-US" sz="1800" dirty="0"/>
              <a:t>Executive Summary</a:t>
            </a:r>
          </a:p>
          <a:p>
            <a:pPr marL="385763" indent="-385763">
              <a:buFont typeface="+mj-lt"/>
              <a:buAutoNum type="arabicPeriod"/>
            </a:pPr>
            <a:r>
              <a:rPr lang="en-US" sz="1800" dirty="0"/>
              <a:t>Introduction</a:t>
            </a:r>
          </a:p>
          <a:p>
            <a:pPr marL="728663" lvl="1" indent="-385763">
              <a:buFont typeface="Arial" panose="020B0604020202020204" pitchFamily="34" charset="0"/>
              <a:buChar char="•"/>
            </a:pPr>
            <a:r>
              <a:rPr lang="en-US" sz="1800" dirty="0"/>
              <a:t>Background and History</a:t>
            </a:r>
          </a:p>
          <a:p>
            <a:pPr marL="728663" lvl="1" indent="-385763">
              <a:buFont typeface="Arial" panose="020B0604020202020204" pitchFamily="34" charset="0"/>
              <a:buChar char="•"/>
            </a:pPr>
            <a:r>
              <a:rPr lang="en-US" sz="1800" dirty="0"/>
              <a:t>Resolution and Task Force</a:t>
            </a:r>
          </a:p>
          <a:p>
            <a:pPr marL="728663" lvl="1" indent="-385763">
              <a:buFont typeface="Arial" panose="020B0604020202020204" pitchFamily="34" charset="0"/>
              <a:buChar char="•"/>
            </a:pPr>
            <a:r>
              <a:rPr lang="en-US" sz="1800" dirty="0"/>
              <a:t>Description of Process</a:t>
            </a:r>
          </a:p>
          <a:p>
            <a:pPr marL="385763" indent="-385763">
              <a:buFont typeface="+mj-lt"/>
              <a:buAutoNum type="arabicPeriod"/>
            </a:pPr>
            <a:r>
              <a:rPr lang="en-US" sz="1800" dirty="0"/>
              <a:t>Root Causes of Food Insecurity and Food System Failure</a:t>
            </a:r>
          </a:p>
          <a:p>
            <a:pPr marL="385763" indent="-385763">
              <a:buFont typeface="+mj-lt"/>
              <a:buAutoNum type="arabicPeriod"/>
            </a:pPr>
            <a:r>
              <a:rPr lang="en-US" sz="1800" dirty="0"/>
              <a:t>Vision Statement</a:t>
            </a:r>
          </a:p>
          <a:p>
            <a:pPr marL="385763" indent="-385763">
              <a:buFont typeface="+mj-lt"/>
              <a:buAutoNum type="arabicPeriod"/>
            </a:pPr>
            <a:r>
              <a:rPr lang="en-US" sz="1800" dirty="0"/>
              <a:t>Recommendations</a:t>
            </a:r>
          </a:p>
          <a:p>
            <a:pPr marL="728663" lvl="1" indent="-385763">
              <a:buFont typeface="Arial" panose="020B0604020202020204" pitchFamily="34" charset="0"/>
              <a:buChar char="•"/>
            </a:pPr>
            <a:r>
              <a:rPr lang="en-US" sz="1800" dirty="0"/>
              <a:t>Individual and Resident Safety Net</a:t>
            </a:r>
          </a:p>
          <a:p>
            <a:pPr marL="728663" lvl="1" indent="-385763">
              <a:buFont typeface="Arial" panose="020B0604020202020204" pitchFamily="34" charset="0"/>
              <a:buChar char="•"/>
            </a:pPr>
            <a:r>
              <a:rPr lang="en-US" sz="1800" dirty="0">
                <a:highlight>
                  <a:srgbClr val="00FF00"/>
                </a:highlight>
              </a:rPr>
              <a:t>Food Assistance Provider Capacity and Coordination</a:t>
            </a:r>
          </a:p>
          <a:p>
            <a:pPr marL="728663" lvl="1" indent="-385763">
              <a:buFont typeface="Arial" panose="020B0604020202020204" pitchFamily="34" charset="0"/>
              <a:buChar char="•"/>
            </a:pPr>
            <a:r>
              <a:rPr lang="en-US" sz="1800" dirty="0"/>
              <a:t>Government Agency Systems Response </a:t>
            </a:r>
          </a:p>
          <a:p>
            <a:pPr marL="728663" lvl="1" indent="-385763">
              <a:buFont typeface="Arial" panose="020B0604020202020204" pitchFamily="34" charset="0"/>
              <a:buChar char="•"/>
            </a:pPr>
            <a:r>
              <a:rPr lang="en-US" sz="1800" dirty="0"/>
              <a:t>Strategic and Long-term Food Systems Planning</a:t>
            </a:r>
          </a:p>
          <a:p>
            <a:pPr marL="385763" indent="-385763">
              <a:buFont typeface="+mj-lt"/>
              <a:buAutoNum type="arabicPeriod"/>
            </a:pPr>
            <a:r>
              <a:rPr lang="en-US" sz="1800" dirty="0"/>
              <a:t>Next Steps</a:t>
            </a:r>
          </a:p>
          <a:p>
            <a:pPr marL="385763" indent="-385763">
              <a:buFont typeface="+mj-lt"/>
              <a:buAutoNum type="arabicPeriod"/>
            </a:pPr>
            <a:r>
              <a:rPr lang="en-US" sz="1800" dirty="0"/>
              <a:t>Appendices </a:t>
            </a:r>
          </a:p>
        </p:txBody>
      </p:sp>
      <p:sp>
        <p:nvSpPr>
          <p:cNvPr id="9" name="TextBox 8">
            <a:extLst>
              <a:ext uri="{FF2B5EF4-FFF2-40B4-BE49-F238E27FC236}">
                <a16:creationId xmlns:a16="http://schemas.microsoft.com/office/drawing/2014/main" id="{C5855A69-A866-DF49-A2A7-7628BA4A222E}"/>
              </a:ext>
            </a:extLst>
          </p:cNvPr>
          <p:cNvSpPr txBox="1"/>
          <p:nvPr/>
        </p:nvSpPr>
        <p:spPr>
          <a:xfrm>
            <a:off x="115614" y="3094292"/>
            <a:ext cx="1896066" cy="415498"/>
          </a:xfrm>
          <a:prstGeom prst="rect">
            <a:avLst/>
          </a:prstGeom>
          <a:noFill/>
        </p:spPr>
        <p:txBody>
          <a:bodyPr wrap="square" rtlCol="0">
            <a:spAutoFit/>
          </a:bodyPr>
          <a:lstStyle/>
          <a:p>
            <a:r>
              <a:rPr lang="en-US" sz="2100" b="1" dirty="0">
                <a:highlight>
                  <a:srgbClr val="00FF00"/>
                </a:highlight>
              </a:rPr>
              <a:t>Group 3</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8C38B25-D92E-8543-A817-E27EC1DFA864}"/>
                  </a:ext>
                </a:extLst>
              </p14:cNvPr>
              <p14:cNvContentPartPr/>
              <p14:nvPr/>
            </p14:nvContentPartPr>
            <p14:xfrm>
              <a:off x="3325980" y="1152060"/>
              <a:ext cx="7290" cy="270"/>
            </p14:xfrm>
          </p:contentPart>
        </mc:Choice>
        <mc:Fallback xmlns="">
          <p:pic>
            <p:nvPicPr>
              <p:cNvPr id="3" name="Ink 2">
                <a:extLst>
                  <a:ext uri="{FF2B5EF4-FFF2-40B4-BE49-F238E27FC236}">
                    <a16:creationId xmlns:a16="http://schemas.microsoft.com/office/drawing/2014/main" id="{C8C38B25-D92E-8543-A817-E27EC1DFA864}"/>
                  </a:ext>
                </a:extLst>
              </p:cNvPr>
              <p:cNvPicPr/>
              <p:nvPr/>
            </p:nvPicPr>
            <p:blipFill>
              <a:blip r:embed="rId4"/>
              <a:stretch>
                <a:fillRect/>
              </a:stretch>
            </p:blipFill>
            <p:spPr>
              <a:xfrm>
                <a:off x="3317301" y="1145310"/>
                <a:ext cx="24300" cy="13500"/>
              </a:xfrm>
              <a:prstGeom prst="rect">
                <a:avLst/>
              </a:prstGeom>
            </p:spPr>
          </p:pic>
        </mc:Fallback>
      </mc:AlternateContent>
      <p:sp>
        <p:nvSpPr>
          <p:cNvPr id="10" name="Google Shape;204;gbe0e1af42c_0_11">
            <a:extLst>
              <a:ext uri="{FF2B5EF4-FFF2-40B4-BE49-F238E27FC236}">
                <a16:creationId xmlns:a16="http://schemas.microsoft.com/office/drawing/2014/main" id="{686A7AD4-FE34-B044-B93E-81DB3B1E3DEE}"/>
              </a:ext>
            </a:extLst>
          </p:cNvPr>
          <p:cNvSpPr txBox="1">
            <a:spLocks/>
          </p:cNvSpPr>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pPr>
              <a:buSzPts val="1800"/>
            </a:pPr>
            <a:endParaRPr lang="en-US" dirty="0"/>
          </a:p>
          <a:p>
            <a:pPr>
              <a:buSzPts val="1800"/>
            </a:pPr>
            <a:r>
              <a:rPr lang="en-US" dirty="0"/>
              <a:t>Small Group Assignments</a:t>
            </a:r>
          </a:p>
          <a:p>
            <a:pPr>
              <a:buSzPts val="1800"/>
            </a:pPr>
            <a:endParaRPr lang="en-US" dirty="0"/>
          </a:p>
        </p:txBody>
      </p:sp>
      <p:cxnSp>
        <p:nvCxnSpPr>
          <p:cNvPr id="12" name="Elbow Connector 11">
            <a:extLst>
              <a:ext uri="{FF2B5EF4-FFF2-40B4-BE49-F238E27FC236}">
                <a16:creationId xmlns:a16="http://schemas.microsoft.com/office/drawing/2014/main" id="{68A370E1-C4EC-1C40-A901-177A3486FC7E}"/>
              </a:ext>
            </a:extLst>
          </p:cNvPr>
          <p:cNvCxnSpPr>
            <a:cxnSpLocks/>
          </p:cNvCxnSpPr>
          <p:nvPr/>
        </p:nvCxnSpPr>
        <p:spPr>
          <a:xfrm>
            <a:off x="1344706" y="3302041"/>
            <a:ext cx="2339788" cy="1068253"/>
          </a:xfrm>
          <a:prstGeom prst="bentConnector3">
            <a:avLst/>
          </a:prstGeom>
          <a:ln w="53975">
            <a:solidFill>
              <a:srgbClr val="73F4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14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BF58E-B8A1-8541-A1EA-8A40FC537C0C}"/>
              </a:ext>
            </a:extLst>
          </p:cNvPr>
          <p:cNvSpPr txBox="1"/>
          <p:nvPr/>
        </p:nvSpPr>
        <p:spPr>
          <a:xfrm>
            <a:off x="3336973" y="1178384"/>
            <a:ext cx="5807027" cy="5078313"/>
          </a:xfrm>
          <a:prstGeom prst="rect">
            <a:avLst/>
          </a:prstGeom>
          <a:noFill/>
        </p:spPr>
        <p:txBody>
          <a:bodyPr wrap="square" rtlCol="0">
            <a:spAutoFit/>
          </a:bodyPr>
          <a:lstStyle/>
          <a:p>
            <a:r>
              <a:rPr lang="en-US" sz="1800" b="1" u="sng" dirty="0"/>
              <a:t>Report Outline</a:t>
            </a:r>
          </a:p>
          <a:p>
            <a:pPr marL="385763" indent="-385763">
              <a:buFont typeface="+mj-lt"/>
              <a:buAutoNum type="arabicPeriod"/>
            </a:pPr>
            <a:r>
              <a:rPr lang="en-US" sz="1800" dirty="0"/>
              <a:t>Executive Summary</a:t>
            </a:r>
          </a:p>
          <a:p>
            <a:pPr marL="385763" indent="-385763">
              <a:buFont typeface="+mj-lt"/>
              <a:buAutoNum type="arabicPeriod"/>
            </a:pPr>
            <a:r>
              <a:rPr lang="en-US" sz="1800" dirty="0"/>
              <a:t>Introduction</a:t>
            </a:r>
          </a:p>
          <a:p>
            <a:pPr marL="728663" lvl="1" indent="-385763">
              <a:buFont typeface="Arial" panose="020B0604020202020204" pitchFamily="34" charset="0"/>
              <a:buChar char="•"/>
            </a:pPr>
            <a:r>
              <a:rPr lang="en-US" sz="1800" dirty="0"/>
              <a:t>Background and History</a:t>
            </a:r>
          </a:p>
          <a:p>
            <a:pPr marL="728663" lvl="1" indent="-385763">
              <a:buFont typeface="Arial" panose="020B0604020202020204" pitchFamily="34" charset="0"/>
              <a:buChar char="•"/>
            </a:pPr>
            <a:r>
              <a:rPr lang="en-US" sz="1800" dirty="0"/>
              <a:t>Resolution and Task Force</a:t>
            </a:r>
          </a:p>
          <a:p>
            <a:pPr marL="728663" lvl="1" indent="-385763">
              <a:buFont typeface="Arial" panose="020B0604020202020204" pitchFamily="34" charset="0"/>
              <a:buChar char="•"/>
            </a:pPr>
            <a:r>
              <a:rPr lang="en-US" sz="1800" dirty="0"/>
              <a:t>Description of Process</a:t>
            </a:r>
          </a:p>
          <a:p>
            <a:pPr marL="385763" indent="-385763">
              <a:buFont typeface="+mj-lt"/>
              <a:buAutoNum type="arabicPeriod"/>
            </a:pPr>
            <a:r>
              <a:rPr lang="en-US" sz="1800" dirty="0"/>
              <a:t>Root Causes of Food Insecurity and Food System Failure</a:t>
            </a:r>
          </a:p>
          <a:p>
            <a:pPr marL="385763" indent="-385763">
              <a:buFont typeface="+mj-lt"/>
              <a:buAutoNum type="arabicPeriod"/>
            </a:pPr>
            <a:r>
              <a:rPr lang="en-US" sz="1800" dirty="0"/>
              <a:t>Vision Statement</a:t>
            </a:r>
          </a:p>
          <a:p>
            <a:pPr marL="385763" indent="-385763">
              <a:buFont typeface="+mj-lt"/>
              <a:buAutoNum type="arabicPeriod"/>
            </a:pPr>
            <a:r>
              <a:rPr lang="en-US" sz="1800" dirty="0"/>
              <a:t>Recommendations</a:t>
            </a:r>
          </a:p>
          <a:p>
            <a:pPr marL="728663" lvl="1" indent="-385763">
              <a:buFont typeface="Arial" panose="020B0604020202020204" pitchFamily="34" charset="0"/>
              <a:buChar char="•"/>
            </a:pPr>
            <a:r>
              <a:rPr lang="en-US" sz="1800" dirty="0"/>
              <a:t>Individual and Resident Safety Net</a:t>
            </a:r>
          </a:p>
          <a:p>
            <a:pPr marL="728663" lvl="1" indent="-385763">
              <a:buFont typeface="Arial" panose="020B0604020202020204" pitchFamily="34" charset="0"/>
              <a:buChar char="•"/>
            </a:pPr>
            <a:r>
              <a:rPr lang="en-US" sz="1800" dirty="0"/>
              <a:t>Food Assistance Provider Capacity and Coordination</a:t>
            </a:r>
          </a:p>
          <a:p>
            <a:pPr marL="728663" lvl="1" indent="-385763">
              <a:buFont typeface="Arial" panose="020B0604020202020204" pitchFamily="34" charset="0"/>
              <a:buChar char="•"/>
            </a:pPr>
            <a:r>
              <a:rPr lang="en-US" sz="1800" dirty="0">
                <a:highlight>
                  <a:srgbClr val="FF00FF"/>
                </a:highlight>
              </a:rPr>
              <a:t>Government Agency Systems Response </a:t>
            </a:r>
          </a:p>
          <a:p>
            <a:pPr marL="728663" lvl="1" indent="-385763">
              <a:buFont typeface="Arial" panose="020B0604020202020204" pitchFamily="34" charset="0"/>
              <a:buChar char="•"/>
            </a:pPr>
            <a:r>
              <a:rPr lang="en-US" sz="1800" dirty="0"/>
              <a:t>Strategic and Long-term Food Systems Planning</a:t>
            </a:r>
          </a:p>
          <a:p>
            <a:pPr marL="385763" indent="-385763">
              <a:buFont typeface="+mj-lt"/>
              <a:buAutoNum type="arabicPeriod"/>
            </a:pPr>
            <a:r>
              <a:rPr lang="en-US" sz="1800" dirty="0"/>
              <a:t>Next Steps</a:t>
            </a:r>
          </a:p>
          <a:p>
            <a:pPr marL="385763" indent="-385763">
              <a:buFont typeface="+mj-lt"/>
              <a:buAutoNum type="arabicPeriod"/>
            </a:pPr>
            <a:r>
              <a:rPr lang="en-US" sz="1800" dirty="0"/>
              <a:t>Appendices </a:t>
            </a:r>
          </a:p>
        </p:txBody>
      </p:sp>
      <p:sp>
        <p:nvSpPr>
          <p:cNvPr id="10" name="TextBox 9">
            <a:extLst>
              <a:ext uri="{FF2B5EF4-FFF2-40B4-BE49-F238E27FC236}">
                <a16:creationId xmlns:a16="http://schemas.microsoft.com/office/drawing/2014/main" id="{BE6EC7C4-08DD-4240-A37D-4D77FF1E8F08}"/>
              </a:ext>
            </a:extLst>
          </p:cNvPr>
          <p:cNvSpPr txBox="1"/>
          <p:nvPr/>
        </p:nvSpPr>
        <p:spPr>
          <a:xfrm>
            <a:off x="84083" y="4031552"/>
            <a:ext cx="1904444" cy="415498"/>
          </a:xfrm>
          <a:prstGeom prst="rect">
            <a:avLst/>
          </a:prstGeom>
          <a:noFill/>
        </p:spPr>
        <p:txBody>
          <a:bodyPr wrap="square" rtlCol="0">
            <a:spAutoFit/>
          </a:bodyPr>
          <a:lstStyle/>
          <a:p>
            <a:r>
              <a:rPr lang="en-US" sz="2100" b="1" dirty="0">
                <a:highlight>
                  <a:srgbClr val="FF00FF"/>
                </a:highlight>
              </a:rPr>
              <a:t>Group 4</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8C38B25-D92E-8543-A817-E27EC1DFA864}"/>
                  </a:ext>
                </a:extLst>
              </p14:cNvPr>
              <p14:cNvContentPartPr/>
              <p14:nvPr/>
            </p14:nvContentPartPr>
            <p14:xfrm>
              <a:off x="3325980" y="1152060"/>
              <a:ext cx="7290" cy="270"/>
            </p14:xfrm>
          </p:contentPart>
        </mc:Choice>
        <mc:Fallback xmlns="">
          <p:pic>
            <p:nvPicPr>
              <p:cNvPr id="3" name="Ink 2">
                <a:extLst>
                  <a:ext uri="{FF2B5EF4-FFF2-40B4-BE49-F238E27FC236}">
                    <a16:creationId xmlns:a16="http://schemas.microsoft.com/office/drawing/2014/main" id="{C8C38B25-D92E-8543-A817-E27EC1DFA864}"/>
                  </a:ext>
                </a:extLst>
              </p:cNvPr>
              <p:cNvPicPr/>
              <p:nvPr/>
            </p:nvPicPr>
            <p:blipFill>
              <a:blip r:embed="rId4"/>
              <a:stretch>
                <a:fillRect/>
              </a:stretch>
            </p:blipFill>
            <p:spPr>
              <a:xfrm>
                <a:off x="3317301" y="1145310"/>
                <a:ext cx="24300" cy="13500"/>
              </a:xfrm>
              <a:prstGeom prst="rect">
                <a:avLst/>
              </a:prstGeom>
            </p:spPr>
          </p:pic>
        </mc:Fallback>
      </mc:AlternateContent>
      <p:sp>
        <p:nvSpPr>
          <p:cNvPr id="8" name="Google Shape;204;gbe0e1af42c_0_11">
            <a:extLst>
              <a:ext uri="{FF2B5EF4-FFF2-40B4-BE49-F238E27FC236}">
                <a16:creationId xmlns:a16="http://schemas.microsoft.com/office/drawing/2014/main" id="{15B764AA-F7F4-2F44-8E54-34A39358D12A}"/>
              </a:ext>
            </a:extLst>
          </p:cNvPr>
          <p:cNvSpPr txBox="1">
            <a:spLocks/>
          </p:cNvSpPr>
          <p:nvPr/>
        </p:nvSpPr>
        <p:spPr>
          <a:xfrm>
            <a:off x="914400" y="184458"/>
            <a:ext cx="7315200" cy="80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pPr>
              <a:buSzPts val="1800"/>
            </a:pPr>
            <a:endParaRPr lang="en-US" dirty="0"/>
          </a:p>
          <a:p>
            <a:pPr>
              <a:buSzPts val="1800"/>
            </a:pPr>
            <a:r>
              <a:rPr lang="en-US" dirty="0"/>
              <a:t>Small Group Assignments</a:t>
            </a:r>
          </a:p>
          <a:p>
            <a:pPr>
              <a:buSzPts val="1800"/>
            </a:pPr>
            <a:endParaRPr lang="en-US" dirty="0"/>
          </a:p>
        </p:txBody>
      </p:sp>
      <p:cxnSp>
        <p:nvCxnSpPr>
          <p:cNvPr id="12" name="Elbow Connector 11">
            <a:extLst>
              <a:ext uri="{FF2B5EF4-FFF2-40B4-BE49-F238E27FC236}">
                <a16:creationId xmlns:a16="http://schemas.microsoft.com/office/drawing/2014/main" id="{FBCA51D9-AA5C-BD48-ABBB-7A34F885F1A9}"/>
              </a:ext>
            </a:extLst>
          </p:cNvPr>
          <p:cNvCxnSpPr>
            <a:cxnSpLocks/>
          </p:cNvCxnSpPr>
          <p:nvPr/>
        </p:nvCxnSpPr>
        <p:spPr>
          <a:xfrm>
            <a:off x="1344706" y="4239301"/>
            <a:ext cx="2326341" cy="709217"/>
          </a:xfrm>
          <a:prstGeom prst="bentConnector3">
            <a:avLst/>
          </a:prstGeom>
          <a:ln w="53975">
            <a:solidFill>
              <a:srgbClr val="EB58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346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943</Words>
  <Application>Microsoft Office PowerPoint</Application>
  <PresentationFormat>On-screen Show (4:3)</PresentationFormat>
  <Paragraphs>177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Wingdings</vt:lpstr>
      <vt:lpstr>Calibri</vt:lpstr>
      <vt:lpstr>Noto Sans Symbols</vt:lpstr>
      <vt:lpstr>Courier New</vt:lpstr>
      <vt:lpstr>Office Theme</vt:lpstr>
      <vt:lpstr>1_Custom Design</vt:lpstr>
      <vt:lpstr>Prince George’s County Council FOOD SECURITY TASK FORCE  March 5th, 2021 </vt:lpstr>
      <vt:lpstr>PowerPoint Presentation</vt:lpstr>
      <vt:lpstr> Recommendation Themes/ Small Groups </vt:lpstr>
      <vt:lpstr>PowerPoint Presentation</vt:lpstr>
      <vt:lpstr> Recommendation Themes/ Small Groups </vt:lpstr>
      <vt:lpstr>PowerPoint Presentation</vt:lpstr>
      <vt:lpstr>PowerPoint Presentation</vt:lpstr>
      <vt:lpstr>PowerPoint Presentation</vt:lpstr>
      <vt:lpstr>PowerPoint Presentation</vt:lpstr>
      <vt:lpstr> Member Brainstorm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 George’s County Council FOOD SECURITY TASK FORCE  March 5th, 2021</dc:title>
  <dc:creator>MichaelRoyst</dc:creator>
  <cp:lastModifiedBy>Eubanks, Sandra A.</cp:lastModifiedBy>
  <cp:revision>6</cp:revision>
  <dcterms:created xsi:type="dcterms:W3CDTF">2013-08-05T14:09:06Z</dcterms:created>
  <dcterms:modified xsi:type="dcterms:W3CDTF">2021-03-08T17:42:05Z</dcterms:modified>
</cp:coreProperties>
</file>