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296400"/>
  <p:embeddedFontLst>
    <p:embeddedFont>
      <p:font typeface="Calibri" panose="020F0502020204030204" pitchFamily="34" charset="0"/>
      <p:regular r:id="rId17"/>
      <p:bold r:id="rId18"/>
      <p:italic r:id="rId19"/>
      <p:boldItalic r:id="rId20"/>
    </p:embeddedFon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i6X0OG1mQLA/cQXoBJMCVxBcjV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482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6482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15791"/>
            <a:ext cx="5486400" cy="418338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71800" cy="46482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829967"/>
            <a:ext cx="2971800" cy="46482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rive.google.com/file/d/1i1j0KYShkVjiAKf7bDpTlbGdqcv13gyz/view?usp=sharin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drive.google.com/file/d/1ynRm1YzKG93ER1uJ9R62hBrC4vss5dP-/view"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1:notes"/>
          <p:cNvSpPr txBox="1">
            <a:spLocks noGrp="1"/>
          </p:cNvSpPr>
          <p:nvPr>
            <p:ph type="body" idx="1"/>
          </p:nvPr>
        </p:nvSpPr>
        <p:spPr>
          <a:xfrm>
            <a:off x="685800" y="4415791"/>
            <a:ext cx="5486400" cy="41833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1:notes"/>
          <p:cNvSpPr txBox="1">
            <a:spLocks noGrp="1"/>
          </p:cNvSpPr>
          <p:nvPr>
            <p:ph type="sldNum" idx="12"/>
          </p:nvPr>
        </p:nvSpPr>
        <p:spPr>
          <a:xfrm>
            <a:off x="3884613" y="8829967"/>
            <a:ext cx="2971800" cy="464821"/>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e4e44ae5b1_0_11:notes"/>
          <p:cNvSpPr>
            <a:spLocks noGrp="1" noRot="1" noChangeAspect="1"/>
          </p:cNvSpPr>
          <p:nvPr>
            <p:ph type="sldImg" idx="2"/>
          </p:nvPr>
        </p:nvSpPr>
        <p:spPr>
          <a:xfrm>
            <a:off x="1106488" y="698500"/>
            <a:ext cx="4644900" cy="348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e4e44ae5b1_0_11:notes"/>
          <p:cNvSpPr txBox="1">
            <a:spLocks noGrp="1"/>
          </p:cNvSpPr>
          <p:nvPr>
            <p:ph type="body" idx="1"/>
          </p:nvPr>
        </p:nvSpPr>
        <p:spPr>
          <a:xfrm>
            <a:off x="685800" y="4415791"/>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JG </a:t>
            </a:r>
            <a:endParaRPr/>
          </a:p>
        </p:txBody>
      </p:sp>
      <p:sp>
        <p:nvSpPr>
          <p:cNvPr id="288" name="Google Shape;288;ge4e44ae5b1_0_11: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cb3b3d158b_0_5607:notes"/>
          <p:cNvSpPr>
            <a:spLocks noGrp="1" noRot="1" noChangeAspect="1"/>
          </p:cNvSpPr>
          <p:nvPr>
            <p:ph type="sldImg" idx="2"/>
          </p:nvPr>
        </p:nvSpPr>
        <p:spPr>
          <a:xfrm>
            <a:off x="1106488" y="698500"/>
            <a:ext cx="4644900" cy="348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cb3b3d158b_0_5607:notes"/>
          <p:cNvSpPr txBox="1">
            <a:spLocks noGrp="1"/>
          </p:cNvSpPr>
          <p:nvPr>
            <p:ph type="body" idx="1"/>
          </p:nvPr>
        </p:nvSpPr>
        <p:spPr>
          <a:xfrm>
            <a:off x="685800" y="4415791"/>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JG </a:t>
            </a:r>
            <a:endParaRPr/>
          </a:p>
        </p:txBody>
      </p:sp>
      <p:sp>
        <p:nvSpPr>
          <p:cNvPr id="297" name="Google Shape;297;gcb3b3d158b_0_5607: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b490144c6e_0_138: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b490144c6e_0_138:notes"/>
          <p:cNvSpPr txBox="1">
            <a:spLocks noGrp="1"/>
          </p:cNvSpPr>
          <p:nvPr>
            <p:ph type="body" idx="1"/>
          </p:nvPr>
        </p:nvSpPr>
        <p:spPr>
          <a:xfrm>
            <a:off x="685800" y="4415791"/>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t>EK and Todd</a:t>
            </a:r>
            <a:endParaRPr u="sng"/>
          </a:p>
          <a:p>
            <a:pPr marL="0" lvl="0" indent="0" algn="l" rtl="0">
              <a:lnSpc>
                <a:spcPct val="100000"/>
              </a:lnSpc>
              <a:spcBef>
                <a:spcPts val="0"/>
              </a:spcBef>
              <a:spcAft>
                <a:spcPts val="0"/>
              </a:spcAft>
              <a:buSzPts val="1400"/>
              <a:buNone/>
            </a:pPr>
            <a:r>
              <a:rPr lang="en-US" u="sng"/>
              <a:t>Graphic design in November 1st. Present to Council in November</a:t>
            </a:r>
            <a:endParaRPr u="sng"/>
          </a:p>
        </p:txBody>
      </p:sp>
      <p:sp>
        <p:nvSpPr>
          <p:cNvPr id="306" name="Google Shape;306;gb490144c6e_0_138: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e2a291fe5f_0_152:notes"/>
          <p:cNvSpPr>
            <a:spLocks noGrp="1" noRot="1" noChangeAspect="1"/>
          </p:cNvSpPr>
          <p:nvPr>
            <p:ph type="sldImg" idx="2"/>
          </p:nvPr>
        </p:nvSpPr>
        <p:spPr>
          <a:xfrm>
            <a:off x="1106488" y="698500"/>
            <a:ext cx="4644900" cy="348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e2a291fe5f_0_152:notes"/>
          <p:cNvSpPr txBox="1">
            <a:spLocks noGrp="1"/>
          </p:cNvSpPr>
          <p:nvPr>
            <p:ph type="body" idx="1"/>
          </p:nvPr>
        </p:nvSpPr>
        <p:spPr>
          <a:xfrm>
            <a:off x="685800" y="4415791"/>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highlight>
                  <a:srgbClr val="FFFFFF"/>
                </a:highlight>
              </a:rPr>
              <a:t>Parting notes from Sydney: </a:t>
            </a:r>
            <a:r>
              <a:rPr lang="en-US">
                <a:highlight>
                  <a:srgbClr val="FFFFFF"/>
                </a:highlight>
              </a:rPr>
              <a:t>Can you please share my gratitude with the taskforce members and leadership? I'm very proud of the work we've done together to produce the recommendations. We have pulled together a thoughtful and far-reaching set of recommendations that, when implemented, will make immediate, positive impacts on the food security of residents and develop resilience in our local food system over the long term. I'm looking forward to continuing to work with our members and leaders as partners in their respective professional capacities -now it's time for the REAL work--implementation--to begin! </a:t>
            </a:r>
            <a:endParaRPr>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14" name="Google Shape;314;ge2a291fe5f_0_152: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e2a291fe5f_0_174:notes"/>
          <p:cNvSpPr>
            <a:spLocks noGrp="1" noRot="1" noChangeAspect="1"/>
          </p:cNvSpPr>
          <p:nvPr>
            <p:ph type="sldImg" idx="2"/>
          </p:nvPr>
        </p:nvSpPr>
        <p:spPr>
          <a:xfrm>
            <a:off x="1106488" y="698500"/>
            <a:ext cx="4644900" cy="348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e2a291fe5f_0_174:notes"/>
          <p:cNvSpPr txBox="1">
            <a:spLocks noGrp="1"/>
          </p:cNvSpPr>
          <p:nvPr>
            <p:ph type="body" idx="1"/>
          </p:nvPr>
        </p:nvSpPr>
        <p:spPr>
          <a:xfrm>
            <a:off x="685800" y="4415791"/>
            <a:ext cx="5486400" cy="41835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Todd to kick us off-EK</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115" name="Google Shape;115;ge2a291fe5f_0_174: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cb3b3d158b_0_5466:notes"/>
          <p:cNvSpPr>
            <a:spLocks noGrp="1" noRot="1" noChangeAspect="1"/>
          </p:cNvSpPr>
          <p:nvPr>
            <p:ph type="sldImg" idx="2"/>
          </p:nvPr>
        </p:nvSpPr>
        <p:spPr>
          <a:xfrm>
            <a:off x="1106488" y="698500"/>
            <a:ext cx="4644900" cy="3484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cb3b3d158b_0_5466:notes"/>
          <p:cNvSpPr txBox="1">
            <a:spLocks noGrp="1"/>
          </p:cNvSpPr>
          <p:nvPr>
            <p:ph type="body" idx="1"/>
          </p:nvPr>
        </p:nvSpPr>
        <p:spPr>
          <a:xfrm>
            <a:off x="685800" y="4415791"/>
            <a:ext cx="54864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gcb3b3d158b_0_5466:notes"/>
          <p:cNvSpPr txBox="1">
            <a:spLocks noGrp="1"/>
          </p:cNvSpPr>
          <p:nvPr>
            <p:ph type="sldNum" idx="12"/>
          </p:nvPr>
        </p:nvSpPr>
        <p:spPr>
          <a:xfrm>
            <a:off x="3884613" y="8829967"/>
            <a:ext cx="29718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cb3b3d158b_0_3427:notes"/>
          <p:cNvSpPr>
            <a:spLocks noGrp="1" noRot="1" noChangeAspect="1"/>
          </p:cNvSpPr>
          <p:nvPr>
            <p:ph type="sldImg" idx="2"/>
          </p:nvPr>
        </p:nvSpPr>
        <p:spPr>
          <a:xfrm>
            <a:off x="1106488" y="698500"/>
            <a:ext cx="4644900" cy="348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cb3b3d158b_0_3427:notes"/>
          <p:cNvSpPr txBox="1">
            <a:spLocks noGrp="1"/>
          </p:cNvSpPr>
          <p:nvPr>
            <p:ph type="body" idx="1"/>
          </p:nvPr>
        </p:nvSpPr>
        <p:spPr>
          <a:xfrm>
            <a:off x="685800" y="4415791"/>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EK-Survey #1: </a:t>
            </a:r>
            <a:r>
              <a:rPr lang="en-US" sz="1600">
                <a:solidFill>
                  <a:srgbClr val="434343"/>
                </a:solidFill>
              </a:rPr>
              <a:t>How should County agencies and the County Council prioritize actions in the next year to advance </a:t>
            </a:r>
            <a:r>
              <a:rPr lang="en-US" sz="1600" b="1">
                <a:solidFill>
                  <a:srgbClr val="434343"/>
                </a:solidFill>
              </a:rPr>
              <a:t>food security</a:t>
            </a:r>
            <a:r>
              <a:rPr lang="en-US" sz="1600">
                <a:solidFill>
                  <a:srgbClr val="434343"/>
                </a:solidFill>
              </a:rPr>
              <a:t> of County residents; </a:t>
            </a:r>
            <a:r>
              <a:rPr lang="en-US" sz="1600" b="1">
                <a:solidFill>
                  <a:srgbClr val="434343"/>
                </a:solidFill>
              </a:rPr>
              <a:t>resilience</a:t>
            </a:r>
            <a:r>
              <a:rPr lang="en-US" sz="1600">
                <a:solidFill>
                  <a:srgbClr val="434343"/>
                </a:solidFill>
              </a:rPr>
              <a:t> within the local food system; and </a:t>
            </a:r>
            <a:r>
              <a:rPr lang="en-US" sz="1600" b="1">
                <a:solidFill>
                  <a:srgbClr val="434343"/>
                </a:solidFill>
              </a:rPr>
              <a:t>preparedness</a:t>
            </a:r>
            <a:r>
              <a:rPr lang="en-US" sz="1600">
                <a:solidFill>
                  <a:srgbClr val="434343"/>
                </a:solidFill>
              </a:rPr>
              <a:t> to respond to food-security challenges during disruptions? Selected order of priority: </a:t>
            </a:r>
            <a:endParaRPr sz="1600">
              <a:solidFill>
                <a:srgbClr val="434343"/>
              </a:solidFill>
            </a:endParaRPr>
          </a:p>
          <a:p>
            <a:pPr marL="457200" lvl="0" indent="-317500" algn="l" rtl="0">
              <a:lnSpc>
                <a:spcPct val="115000"/>
              </a:lnSpc>
              <a:spcBef>
                <a:spcPts val="0"/>
              </a:spcBef>
              <a:spcAft>
                <a:spcPts val="0"/>
              </a:spcAft>
              <a:buSzPts val="1400"/>
              <a:buChar char="-"/>
            </a:pPr>
            <a:r>
              <a:rPr lang="en-US" sz="1400" b="1"/>
              <a:t>Expand food assistance provider network and strengthen provider capacity</a:t>
            </a:r>
            <a:endParaRPr sz="1400" b="1"/>
          </a:p>
          <a:p>
            <a:pPr marL="457200" lvl="0" indent="-317500" algn="l" rtl="0">
              <a:lnSpc>
                <a:spcPct val="115000"/>
              </a:lnSpc>
              <a:spcBef>
                <a:spcPts val="0"/>
              </a:spcBef>
              <a:spcAft>
                <a:spcPts val="0"/>
              </a:spcAft>
              <a:buSzPts val="1400"/>
              <a:buChar char="-"/>
            </a:pPr>
            <a:r>
              <a:rPr lang="en-US" sz="1400"/>
              <a:t>Increase utilization of federal nutrition assistance benefits and programs</a:t>
            </a:r>
            <a:endParaRPr sz="1400"/>
          </a:p>
          <a:p>
            <a:pPr marL="457200" lvl="0" indent="-317500" algn="l" rtl="0">
              <a:lnSpc>
                <a:spcPct val="115000"/>
              </a:lnSpc>
              <a:spcBef>
                <a:spcPts val="0"/>
              </a:spcBef>
              <a:spcAft>
                <a:spcPts val="0"/>
              </a:spcAft>
              <a:buSzPts val="1400"/>
              <a:buChar char="-"/>
            </a:pPr>
            <a:r>
              <a:rPr lang="en-US" sz="1400" b="1"/>
              <a:t>Increase coordination, communication, and data sharing among county agencies</a:t>
            </a:r>
            <a:endParaRPr sz="1400" b="1"/>
          </a:p>
          <a:p>
            <a:pPr marL="457200" lvl="0" indent="-317500" algn="l" rtl="0">
              <a:lnSpc>
                <a:spcPct val="115000"/>
              </a:lnSpc>
              <a:spcBef>
                <a:spcPts val="0"/>
              </a:spcBef>
              <a:spcAft>
                <a:spcPts val="0"/>
              </a:spcAft>
              <a:buSzPts val="1400"/>
              <a:buChar char="-"/>
            </a:pPr>
            <a:r>
              <a:rPr lang="en-US" sz="1400"/>
              <a:t>Modify the food retail environment</a:t>
            </a:r>
            <a:endParaRPr sz="1400"/>
          </a:p>
          <a:p>
            <a:pPr marL="457200" lvl="0" indent="-317500" algn="l" rtl="0">
              <a:lnSpc>
                <a:spcPct val="115000"/>
              </a:lnSpc>
              <a:spcBef>
                <a:spcPts val="0"/>
              </a:spcBef>
              <a:spcAft>
                <a:spcPts val="0"/>
              </a:spcAft>
              <a:buSzPts val="1400"/>
              <a:buChar char="-"/>
            </a:pPr>
            <a:r>
              <a:rPr lang="en-US" sz="1400" b="1"/>
              <a:t>Promote locally grown food production and access</a:t>
            </a:r>
            <a:endParaRPr sz="1600">
              <a:solidFill>
                <a:srgbClr val="434343"/>
              </a:solidFill>
            </a:endParaRPr>
          </a:p>
          <a:p>
            <a:pPr marL="0" lvl="0" indent="0" algn="l" rtl="0">
              <a:spcBef>
                <a:spcPts val="0"/>
              </a:spcBef>
              <a:spcAft>
                <a:spcPts val="0"/>
              </a:spcAft>
              <a:buClr>
                <a:schemeClr val="dk1"/>
              </a:buClr>
              <a:buSzPts val="1400"/>
              <a:buFont typeface="Arial"/>
              <a:buNone/>
            </a:pPr>
            <a:endParaRPr/>
          </a:p>
          <a:p>
            <a:pPr marL="0" lvl="0" indent="0" algn="l" rtl="0">
              <a:spcBef>
                <a:spcPts val="560"/>
              </a:spcBef>
              <a:spcAft>
                <a:spcPts val="0"/>
              </a:spcAft>
              <a:buClr>
                <a:schemeClr val="dk1"/>
              </a:buClr>
              <a:buSzPts val="1100"/>
              <a:buFont typeface="Arial"/>
              <a:buNone/>
            </a:pPr>
            <a:r>
              <a:rPr lang="en-US" sz="1600" b="1"/>
              <a:t>Survey #2: </a:t>
            </a:r>
            <a:r>
              <a:rPr lang="en-US"/>
              <a:t>What are the top two barriers among and between government agencies within the food system in Prince George's County for three core functions: Communication, coordination and collaboration; and data sharing.</a:t>
            </a:r>
            <a:endParaRPr/>
          </a:p>
          <a:p>
            <a:pPr marL="0" lvl="0" indent="0" algn="l" rtl="0">
              <a:spcBef>
                <a:spcPts val="560"/>
              </a:spcBef>
              <a:spcAft>
                <a:spcPts val="0"/>
              </a:spcAft>
              <a:buClr>
                <a:schemeClr val="dk1"/>
              </a:buClr>
              <a:buSzPts val="1100"/>
              <a:buFont typeface="Arial"/>
              <a:buNone/>
            </a:pPr>
            <a:endParaRPr/>
          </a:p>
          <a:p>
            <a:pPr marL="0" lvl="0" indent="0" algn="l" rtl="0">
              <a:spcBef>
                <a:spcPts val="560"/>
              </a:spcBef>
              <a:spcAft>
                <a:spcPts val="0"/>
              </a:spcAft>
              <a:buClr>
                <a:schemeClr val="dk1"/>
              </a:buClr>
              <a:buSzPts val="1100"/>
              <a:buFont typeface="Arial"/>
              <a:buNone/>
            </a:pPr>
            <a:r>
              <a:rPr lang="en-US"/>
              <a:t>Barriers AMONG gov agencies: </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sz="1600" b="1">
                <a:solidFill>
                  <a:srgbClr val="434343"/>
                </a:solidFill>
              </a:rPr>
              <a:t>Top Barriers to Communication</a:t>
            </a:r>
            <a:endParaRPr sz="1600" b="1">
              <a:solidFill>
                <a:srgbClr val="434343"/>
              </a:solidFill>
            </a:endParaRPr>
          </a:p>
          <a:p>
            <a:pPr marL="457200" lvl="0" indent="-330200" algn="l" rtl="0">
              <a:spcBef>
                <a:spcPts val="560"/>
              </a:spcBef>
              <a:spcAft>
                <a:spcPts val="0"/>
              </a:spcAft>
              <a:buClr>
                <a:srgbClr val="A2B333"/>
              </a:buClr>
              <a:buSzPts val="1600"/>
              <a:buFont typeface="Noto Sans Symbols"/>
              <a:buChar char="✔"/>
            </a:pPr>
            <a:r>
              <a:rPr lang="en-US" sz="1600">
                <a:solidFill>
                  <a:srgbClr val="434343"/>
                </a:solidFill>
              </a:rPr>
              <a:t>There is no dedicated mechanism for all governmental agencies to communicate internally.	</a:t>
            </a:r>
            <a:endParaRPr sz="1600">
              <a:solidFill>
                <a:srgbClr val="434343"/>
              </a:solidFill>
            </a:endParaRPr>
          </a:p>
          <a:p>
            <a:pPr marL="457200" lvl="0" indent="-330200" algn="l" rtl="0">
              <a:spcBef>
                <a:spcPts val="560"/>
              </a:spcBef>
              <a:spcAft>
                <a:spcPts val="0"/>
              </a:spcAft>
              <a:buClr>
                <a:srgbClr val="A2B333"/>
              </a:buClr>
              <a:buSzPts val="1600"/>
              <a:buFont typeface="Noto Sans Symbols"/>
              <a:buChar char="✔"/>
            </a:pPr>
            <a:r>
              <a:rPr lang="en-US" sz="1600">
                <a:solidFill>
                  <a:srgbClr val="434343"/>
                </a:solidFill>
              </a:rPr>
              <a:t>Each governmental agency has different procedures, processes and systems for communication.	</a:t>
            </a:r>
            <a:endParaRPr sz="1600">
              <a:solidFill>
                <a:srgbClr val="434343"/>
              </a:solidFill>
            </a:endParaRPr>
          </a:p>
          <a:p>
            <a:pPr marL="0" lvl="0" indent="0" algn="l" rtl="0">
              <a:spcBef>
                <a:spcPts val="560"/>
              </a:spcBef>
              <a:spcAft>
                <a:spcPts val="0"/>
              </a:spcAft>
              <a:buClr>
                <a:schemeClr val="dk1"/>
              </a:buClr>
              <a:buSzPts val="1100"/>
              <a:buFont typeface="Arial"/>
              <a:buNone/>
            </a:pPr>
            <a:endParaRPr sz="600">
              <a:solidFill>
                <a:srgbClr val="434343"/>
              </a:solidFill>
            </a:endParaRPr>
          </a:p>
          <a:p>
            <a:pPr marL="0" lvl="0" indent="0" algn="l" rtl="0">
              <a:spcBef>
                <a:spcPts val="0"/>
              </a:spcBef>
              <a:spcAft>
                <a:spcPts val="0"/>
              </a:spcAft>
              <a:buClr>
                <a:schemeClr val="dk1"/>
              </a:buClr>
              <a:buSzPts val="1100"/>
              <a:buFont typeface="Arial"/>
              <a:buNone/>
            </a:pPr>
            <a:r>
              <a:rPr lang="en-US" sz="1600" b="1">
                <a:solidFill>
                  <a:srgbClr val="434343"/>
                </a:solidFill>
              </a:rPr>
              <a:t>Top Barriers to Collaboration and Coordination </a:t>
            </a:r>
            <a:endParaRPr sz="1600" b="1">
              <a:solidFill>
                <a:srgbClr val="434343"/>
              </a:solidFill>
            </a:endParaRPr>
          </a:p>
          <a:p>
            <a:pPr marL="457200" lvl="0" indent="-330200" algn="l" rtl="0">
              <a:spcBef>
                <a:spcPts val="560"/>
              </a:spcBef>
              <a:spcAft>
                <a:spcPts val="0"/>
              </a:spcAft>
              <a:buClr>
                <a:srgbClr val="A2B333"/>
              </a:buClr>
              <a:buSzPts val="1600"/>
              <a:buFont typeface="Noto Sans Symbols"/>
              <a:buChar char="✔"/>
            </a:pPr>
            <a:r>
              <a:rPr lang="en-US" sz="1600">
                <a:solidFill>
                  <a:srgbClr val="434343"/>
                </a:solidFill>
              </a:rPr>
              <a:t>It is not clear who is accountable for outcomes related to food security and food system resilience.</a:t>
            </a:r>
            <a:endParaRPr sz="1600">
              <a:solidFill>
                <a:srgbClr val="434343"/>
              </a:solidFill>
            </a:endParaRPr>
          </a:p>
          <a:p>
            <a:pPr marL="457200" lvl="0" indent="-330200" algn="l" rtl="0">
              <a:spcBef>
                <a:spcPts val="560"/>
              </a:spcBef>
              <a:spcAft>
                <a:spcPts val="0"/>
              </a:spcAft>
              <a:buClr>
                <a:srgbClr val="A2B333"/>
              </a:buClr>
              <a:buSzPts val="1600"/>
              <a:buFont typeface="Noto Sans Symbols"/>
              <a:buChar char="✔"/>
            </a:pPr>
            <a:r>
              <a:rPr lang="en-US" sz="1600">
                <a:solidFill>
                  <a:srgbClr val="434343"/>
                </a:solidFill>
              </a:rPr>
              <a:t>Government agencies have not conducted a coordinated planning process related to food insecurity and food system resilience.</a:t>
            </a:r>
            <a:endParaRPr sz="1600">
              <a:solidFill>
                <a:srgbClr val="434343"/>
              </a:solidFill>
            </a:endParaRPr>
          </a:p>
          <a:p>
            <a:pPr marL="0" lvl="0" indent="0" algn="l" rtl="0">
              <a:spcBef>
                <a:spcPts val="0"/>
              </a:spcBef>
              <a:spcAft>
                <a:spcPts val="0"/>
              </a:spcAft>
              <a:buClr>
                <a:schemeClr val="dk1"/>
              </a:buClr>
              <a:buSzPts val="1100"/>
              <a:buFont typeface="Arial"/>
              <a:buNone/>
            </a:pPr>
            <a:endParaRPr sz="600"/>
          </a:p>
          <a:p>
            <a:pPr marL="0" lvl="0" indent="0" algn="l" rtl="0">
              <a:spcBef>
                <a:spcPts val="0"/>
              </a:spcBef>
              <a:spcAft>
                <a:spcPts val="0"/>
              </a:spcAft>
              <a:buClr>
                <a:schemeClr val="dk1"/>
              </a:buClr>
              <a:buSzPts val="1100"/>
              <a:buFont typeface="Arial"/>
              <a:buNone/>
            </a:pPr>
            <a:r>
              <a:rPr lang="en-US" sz="1600" b="1">
                <a:solidFill>
                  <a:srgbClr val="434343"/>
                </a:solidFill>
              </a:rPr>
              <a:t>Top Barriers to Data Sharing </a:t>
            </a:r>
            <a:endParaRPr sz="1600" b="1">
              <a:solidFill>
                <a:srgbClr val="434343"/>
              </a:solidFill>
            </a:endParaRPr>
          </a:p>
          <a:p>
            <a:pPr marL="457200" lvl="0" indent="-330200" algn="l" rtl="0">
              <a:spcBef>
                <a:spcPts val="560"/>
              </a:spcBef>
              <a:spcAft>
                <a:spcPts val="0"/>
              </a:spcAft>
              <a:buClr>
                <a:srgbClr val="A2B333"/>
              </a:buClr>
              <a:buSzPts val="1600"/>
              <a:buFont typeface="Noto Sans Symbols"/>
              <a:buChar char="✔"/>
            </a:pPr>
            <a:r>
              <a:rPr lang="en-US" sz="1600">
                <a:solidFill>
                  <a:srgbClr val="434343"/>
                </a:solidFill>
              </a:rPr>
              <a:t>There is no common portal or platform for sharing data across government agencies</a:t>
            </a:r>
            <a:endParaRPr sz="1600">
              <a:solidFill>
                <a:srgbClr val="434343"/>
              </a:solidFill>
            </a:endParaRPr>
          </a:p>
          <a:p>
            <a:pPr marL="457200" lvl="0" indent="-330200" algn="l" rtl="0">
              <a:spcBef>
                <a:spcPts val="560"/>
              </a:spcBef>
              <a:spcAft>
                <a:spcPts val="0"/>
              </a:spcAft>
              <a:buClr>
                <a:srgbClr val="A2B333"/>
              </a:buClr>
              <a:buSzPts val="1600"/>
              <a:buFont typeface="Noto Sans Symbols"/>
              <a:buChar char="✔"/>
            </a:pPr>
            <a:r>
              <a:rPr lang="en-US" sz="1600">
                <a:solidFill>
                  <a:srgbClr val="434343"/>
                </a:solidFill>
              </a:rPr>
              <a:t>It is not clear which data is needed by each agency for decision making.</a:t>
            </a:r>
            <a:endParaRPr sz="1600">
              <a:solidFill>
                <a:srgbClr val="434343"/>
              </a:solidFill>
            </a:endParaRPr>
          </a:p>
          <a:p>
            <a:pPr marL="0" lvl="0" indent="0" algn="l" rtl="0">
              <a:spcBef>
                <a:spcPts val="560"/>
              </a:spcBef>
              <a:spcAft>
                <a:spcPts val="0"/>
              </a:spcAft>
              <a:buNone/>
            </a:pPr>
            <a:endParaRPr sz="1600">
              <a:solidFill>
                <a:srgbClr val="434343"/>
              </a:solidFill>
            </a:endParaRPr>
          </a:p>
          <a:p>
            <a:pPr marL="0" lvl="0" indent="0" algn="l" rtl="0">
              <a:spcBef>
                <a:spcPts val="560"/>
              </a:spcBef>
              <a:spcAft>
                <a:spcPts val="0"/>
              </a:spcAft>
              <a:buNone/>
            </a:pPr>
            <a:r>
              <a:rPr lang="en-US" sz="1600">
                <a:solidFill>
                  <a:srgbClr val="434343"/>
                </a:solidFill>
              </a:rPr>
              <a:t>Barriers BETWEEN gov agencies </a:t>
            </a:r>
            <a:endParaRPr sz="1600">
              <a:solidFill>
                <a:srgbClr val="434343"/>
              </a:solidFill>
            </a:endParaRPr>
          </a:p>
          <a:p>
            <a:pPr marL="0" lvl="0" indent="0" algn="l" rtl="0">
              <a:spcBef>
                <a:spcPts val="0"/>
              </a:spcBef>
              <a:spcAft>
                <a:spcPts val="0"/>
              </a:spcAft>
              <a:buClr>
                <a:schemeClr val="dk1"/>
              </a:buClr>
              <a:buSzPts val="1100"/>
              <a:buFont typeface="Arial"/>
              <a:buNone/>
            </a:pPr>
            <a:r>
              <a:rPr lang="en-US" sz="1600" b="1">
                <a:solidFill>
                  <a:srgbClr val="434343"/>
                </a:solidFill>
              </a:rPr>
              <a:t>Top Barriers to Communication</a:t>
            </a:r>
            <a:endParaRPr sz="1600">
              <a:solidFill>
                <a:srgbClr val="434343"/>
              </a:solidFill>
            </a:endParaRPr>
          </a:p>
          <a:p>
            <a:pPr marL="457200" lvl="0" indent="-330200" algn="l" rtl="0">
              <a:spcBef>
                <a:spcPts val="560"/>
              </a:spcBef>
              <a:spcAft>
                <a:spcPts val="0"/>
              </a:spcAft>
              <a:buClr>
                <a:srgbClr val="A2B333"/>
              </a:buClr>
              <a:buSzPts val="1600"/>
              <a:buFont typeface="Noto Sans Symbols"/>
              <a:buChar char="✔"/>
            </a:pPr>
            <a:r>
              <a:rPr lang="en-US" sz="1600">
                <a:solidFill>
                  <a:srgbClr val="434343"/>
                </a:solidFill>
              </a:rPr>
              <a:t>Information about the food system is not communicated between governmental and community stakeholders in a reliable, consistent manner.	</a:t>
            </a:r>
            <a:endParaRPr sz="1600">
              <a:solidFill>
                <a:srgbClr val="434343"/>
              </a:solidFill>
            </a:endParaRPr>
          </a:p>
          <a:p>
            <a:pPr marL="457200" lvl="0" indent="-330200" algn="l" rtl="0">
              <a:spcBef>
                <a:spcPts val="560"/>
              </a:spcBef>
              <a:spcAft>
                <a:spcPts val="0"/>
              </a:spcAft>
              <a:buClr>
                <a:srgbClr val="A2B333"/>
              </a:buClr>
              <a:buSzPts val="1600"/>
              <a:buFont typeface="Noto Sans Symbols"/>
              <a:buChar char="✔"/>
            </a:pPr>
            <a:r>
              <a:rPr lang="en-US" sz="1600">
                <a:solidFill>
                  <a:srgbClr val="434343"/>
                </a:solidFill>
              </a:rPr>
              <a:t>There is no dedicated mechanism for communication between governmental and community stakeholders in the country.	</a:t>
            </a:r>
            <a:endParaRPr sz="1600">
              <a:solidFill>
                <a:srgbClr val="434343"/>
              </a:solidFill>
            </a:endParaRPr>
          </a:p>
          <a:p>
            <a:pPr marL="0" lvl="0" indent="0" algn="l" rtl="0">
              <a:spcBef>
                <a:spcPts val="0"/>
              </a:spcBef>
              <a:spcAft>
                <a:spcPts val="0"/>
              </a:spcAft>
              <a:buClr>
                <a:schemeClr val="dk1"/>
              </a:buClr>
              <a:buSzPts val="1100"/>
              <a:buFont typeface="Arial"/>
              <a:buNone/>
            </a:pPr>
            <a:endParaRPr sz="1600">
              <a:solidFill>
                <a:srgbClr val="434343"/>
              </a:solidFill>
            </a:endParaRPr>
          </a:p>
          <a:p>
            <a:pPr marL="0" lvl="0" indent="0" algn="l" rtl="0">
              <a:spcBef>
                <a:spcPts val="0"/>
              </a:spcBef>
              <a:spcAft>
                <a:spcPts val="0"/>
              </a:spcAft>
              <a:buClr>
                <a:schemeClr val="dk1"/>
              </a:buClr>
              <a:buSzPts val="1100"/>
              <a:buFont typeface="Arial"/>
              <a:buNone/>
            </a:pPr>
            <a:r>
              <a:rPr lang="en-US" sz="1600" b="1">
                <a:solidFill>
                  <a:srgbClr val="434343"/>
                </a:solidFill>
              </a:rPr>
              <a:t>Top Barriers to Collaboration and Coordination </a:t>
            </a:r>
            <a:endParaRPr sz="1600">
              <a:solidFill>
                <a:srgbClr val="434343"/>
              </a:solidFill>
            </a:endParaRPr>
          </a:p>
          <a:p>
            <a:pPr marL="457200" lvl="0" indent="-330200" algn="l" rtl="0">
              <a:spcBef>
                <a:spcPts val="560"/>
              </a:spcBef>
              <a:spcAft>
                <a:spcPts val="0"/>
              </a:spcAft>
              <a:buClr>
                <a:srgbClr val="A2B333"/>
              </a:buClr>
              <a:buSzPts val="1600"/>
              <a:buFont typeface="Noto Sans Symbols"/>
              <a:buChar char="✓"/>
            </a:pPr>
            <a:r>
              <a:rPr lang="en-US" sz="1600">
                <a:solidFill>
                  <a:srgbClr val="434343"/>
                </a:solidFill>
              </a:rPr>
              <a:t>It is not clear who is accountable for outcomes related to food security and food system resilience.</a:t>
            </a:r>
            <a:endParaRPr sz="1600">
              <a:solidFill>
                <a:srgbClr val="434343"/>
              </a:solidFill>
            </a:endParaRPr>
          </a:p>
          <a:p>
            <a:pPr marL="457200" lvl="0" indent="-330200" algn="l" rtl="0">
              <a:spcBef>
                <a:spcPts val="560"/>
              </a:spcBef>
              <a:spcAft>
                <a:spcPts val="0"/>
              </a:spcAft>
              <a:buClr>
                <a:srgbClr val="A2B333"/>
              </a:buClr>
              <a:buSzPts val="1600"/>
              <a:buFont typeface="Noto Sans Symbols"/>
              <a:buChar char="✓"/>
            </a:pPr>
            <a:r>
              <a:rPr lang="en-US" sz="1600">
                <a:solidFill>
                  <a:srgbClr val="434343"/>
                </a:solidFill>
              </a:rPr>
              <a:t>Governmental and community stakeholders have not conducted a collaborative planning process related to food insecurity and food system resilience.		</a:t>
            </a:r>
            <a:endParaRPr sz="1600">
              <a:solidFill>
                <a:srgbClr val="434343"/>
              </a:solidFill>
            </a:endParaRPr>
          </a:p>
          <a:p>
            <a:pPr marL="0" lvl="0" indent="0" algn="l" rtl="0">
              <a:spcBef>
                <a:spcPts val="0"/>
              </a:spcBef>
              <a:spcAft>
                <a:spcPts val="0"/>
              </a:spcAft>
              <a:buClr>
                <a:schemeClr val="dk1"/>
              </a:buClr>
              <a:buSzPts val="1100"/>
              <a:buFont typeface="Arial"/>
              <a:buNone/>
            </a:pPr>
            <a:endParaRPr sz="1600">
              <a:solidFill>
                <a:srgbClr val="434343"/>
              </a:solidFill>
            </a:endParaRPr>
          </a:p>
          <a:p>
            <a:pPr marL="0" lvl="0" indent="0" algn="l" rtl="0">
              <a:spcBef>
                <a:spcPts val="0"/>
              </a:spcBef>
              <a:spcAft>
                <a:spcPts val="0"/>
              </a:spcAft>
              <a:buClr>
                <a:schemeClr val="dk1"/>
              </a:buClr>
              <a:buSzPts val="1100"/>
              <a:buFont typeface="Arial"/>
              <a:buNone/>
            </a:pPr>
            <a:r>
              <a:rPr lang="en-US" sz="1600" b="1">
                <a:solidFill>
                  <a:srgbClr val="434343"/>
                </a:solidFill>
              </a:rPr>
              <a:t>Top Barriers to Data Sharing </a:t>
            </a:r>
            <a:endParaRPr sz="1600">
              <a:solidFill>
                <a:srgbClr val="434343"/>
              </a:solidFill>
            </a:endParaRPr>
          </a:p>
          <a:p>
            <a:pPr marL="457200" lvl="0" indent="-330200" algn="l" rtl="0">
              <a:spcBef>
                <a:spcPts val="560"/>
              </a:spcBef>
              <a:spcAft>
                <a:spcPts val="0"/>
              </a:spcAft>
              <a:buClr>
                <a:srgbClr val="A2B333"/>
              </a:buClr>
              <a:buSzPts val="1600"/>
              <a:buFont typeface="Noto Sans Symbols"/>
              <a:buChar char="✓"/>
            </a:pPr>
            <a:r>
              <a:rPr lang="en-US" sz="1600">
                <a:solidFill>
                  <a:srgbClr val="434343"/>
                </a:solidFill>
              </a:rPr>
              <a:t>There is no common portal or platform for sharing data between governmental and community stakeholders.</a:t>
            </a:r>
            <a:endParaRPr sz="1600">
              <a:solidFill>
                <a:srgbClr val="434343"/>
              </a:solidFill>
            </a:endParaRPr>
          </a:p>
          <a:p>
            <a:pPr marL="457200" lvl="0" indent="-330200" algn="l" rtl="0">
              <a:spcBef>
                <a:spcPts val="560"/>
              </a:spcBef>
              <a:spcAft>
                <a:spcPts val="0"/>
              </a:spcAft>
              <a:buClr>
                <a:srgbClr val="A2B333"/>
              </a:buClr>
              <a:buSzPts val="1600"/>
              <a:buFont typeface="Noto Sans Symbols"/>
              <a:buChar char="✓"/>
            </a:pPr>
            <a:r>
              <a:rPr lang="en-US" sz="1600">
                <a:solidFill>
                  <a:srgbClr val="434343"/>
                </a:solidFill>
              </a:rPr>
              <a:t>It is not clear which information is needed by governmental and community stakeholders for decision making.</a:t>
            </a:r>
            <a:endParaRPr sz="1400">
              <a:latin typeface="Arial"/>
              <a:ea typeface="Arial"/>
              <a:cs typeface="Arial"/>
              <a:sym typeface="Arial"/>
            </a:endParaRPr>
          </a:p>
          <a:p>
            <a:pPr marL="0" lvl="0" indent="0" algn="l" rtl="0">
              <a:spcBef>
                <a:spcPts val="560"/>
              </a:spcBef>
              <a:spcAft>
                <a:spcPts val="0"/>
              </a:spcAft>
              <a:buNone/>
            </a:pPr>
            <a:endParaRPr sz="1600">
              <a:solidFill>
                <a:srgbClr val="434343"/>
              </a:solidFill>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207" name="Google Shape;207;gcb3b3d158b_0_3427: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cb3b3d158b_0_3928:notes"/>
          <p:cNvSpPr>
            <a:spLocks noGrp="1" noRot="1" noChangeAspect="1"/>
          </p:cNvSpPr>
          <p:nvPr>
            <p:ph type="sldImg" idx="2"/>
          </p:nvPr>
        </p:nvSpPr>
        <p:spPr>
          <a:xfrm>
            <a:off x="1106488" y="698500"/>
            <a:ext cx="4644900" cy="348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cb3b3d158b_0_3928:notes"/>
          <p:cNvSpPr txBox="1">
            <a:spLocks noGrp="1"/>
          </p:cNvSpPr>
          <p:nvPr>
            <p:ph type="body" idx="1"/>
          </p:nvPr>
        </p:nvSpPr>
        <p:spPr>
          <a:xfrm>
            <a:off x="685800" y="4415791"/>
            <a:ext cx="5486400" cy="41835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EK-RECOMMENDATION THEMES</a:t>
            </a:r>
            <a:endParaRPr/>
          </a:p>
        </p:txBody>
      </p:sp>
      <p:sp>
        <p:nvSpPr>
          <p:cNvPr id="223" name="Google Shape;223;gcb3b3d158b_0_3928: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cb3b3d158b_0_5147:notes"/>
          <p:cNvSpPr>
            <a:spLocks noGrp="1" noRot="1" noChangeAspect="1"/>
          </p:cNvSpPr>
          <p:nvPr>
            <p:ph type="sldImg" idx="2"/>
          </p:nvPr>
        </p:nvSpPr>
        <p:spPr>
          <a:xfrm>
            <a:off x="1106488" y="698500"/>
            <a:ext cx="4644900" cy="3484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cb3b3d158b_0_5147:notes"/>
          <p:cNvSpPr txBox="1">
            <a:spLocks noGrp="1"/>
          </p:cNvSpPr>
          <p:nvPr>
            <p:ph type="body" idx="1"/>
          </p:nvPr>
        </p:nvSpPr>
        <p:spPr>
          <a:xfrm>
            <a:off x="685800" y="4415791"/>
            <a:ext cx="54864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EK - We sent out invitations to college students contacts at several colleges but were not able to reach anyone. We are also missing representation from older adults. </a:t>
            </a:r>
            <a:endParaRPr/>
          </a:p>
        </p:txBody>
      </p:sp>
      <p:sp>
        <p:nvSpPr>
          <p:cNvPr id="253" name="Google Shape;253;gcb3b3d158b_0_5147:notes"/>
          <p:cNvSpPr txBox="1">
            <a:spLocks noGrp="1"/>
          </p:cNvSpPr>
          <p:nvPr>
            <p:ph type="sldNum" idx="12"/>
          </p:nvPr>
        </p:nvSpPr>
        <p:spPr>
          <a:xfrm>
            <a:off x="3884613" y="8829967"/>
            <a:ext cx="29718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ebbeaf76e0_0_11:notes"/>
          <p:cNvSpPr>
            <a:spLocks noGrp="1" noRot="1" noChangeAspect="1"/>
          </p:cNvSpPr>
          <p:nvPr>
            <p:ph type="sldImg" idx="2"/>
          </p:nvPr>
        </p:nvSpPr>
        <p:spPr>
          <a:xfrm>
            <a:off x="1106488" y="698500"/>
            <a:ext cx="4644900" cy="348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ebbeaf76e0_0_11:notes"/>
          <p:cNvSpPr txBox="1">
            <a:spLocks noGrp="1"/>
          </p:cNvSpPr>
          <p:nvPr>
            <p:ph type="body" idx="1"/>
          </p:nvPr>
        </p:nvSpPr>
        <p:spPr>
          <a:xfrm>
            <a:off x="685800" y="4415791"/>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JG </a:t>
            </a:r>
            <a:endParaRPr/>
          </a:p>
        </p:txBody>
      </p:sp>
      <p:sp>
        <p:nvSpPr>
          <p:cNvPr id="262" name="Google Shape;262;gebbeaf76e0_0_11: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cb3b3d158b_0_5601:notes"/>
          <p:cNvSpPr>
            <a:spLocks noGrp="1" noRot="1" noChangeAspect="1"/>
          </p:cNvSpPr>
          <p:nvPr>
            <p:ph type="sldImg" idx="2"/>
          </p:nvPr>
        </p:nvSpPr>
        <p:spPr>
          <a:xfrm>
            <a:off x="1106488" y="698500"/>
            <a:ext cx="4644900" cy="3484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cb3b3d158b_0_5601:notes"/>
          <p:cNvSpPr txBox="1">
            <a:spLocks noGrp="1"/>
          </p:cNvSpPr>
          <p:nvPr>
            <p:ph type="body" idx="1"/>
          </p:nvPr>
        </p:nvSpPr>
        <p:spPr>
          <a:xfrm>
            <a:off x="685800" y="4415791"/>
            <a:ext cx="5486400" cy="4183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000" b="1">
                <a:solidFill>
                  <a:srgbClr val="434343"/>
                </a:solidFill>
                <a:latin typeface="Roboto"/>
                <a:ea typeface="Roboto"/>
                <a:cs typeface="Roboto"/>
                <a:sym typeface="Roboto"/>
              </a:rPr>
              <a:t>Report: </a:t>
            </a:r>
            <a:r>
              <a:rPr lang="en-US" sz="2000" u="sng">
                <a:solidFill>
                  <a:srgbClr val="A2B333"/>
                </a:solidFill>
                <a:latin typeface="Roboto"/>
                <a:ea typeface="Roboto"/>
                <a:cs typeface="Roboto"/>
                <a:sym typeface="Roboto"/>
                <a:hlinkClick r:id="rId3">
                  <a:extLst>
                    <a:ext uri="{A12FA001-AC4F-418D-AE19-62706E023703}">
                      <ahyp:hlinkClr xmlns:ahyp="http://schemas.microsoft.com/office/drawing/2018/hyperlinkcolor" val="tx"/>
                    </a:ext>
                  </a:extLst>
                </a:hlinkClick>
              </a:rPr>
              <a:t>https://drive.google.com/file/d/1i1j0KYShkVjiAKf7bDpTlbGdqcv13gyz/view?usp=</a:t>
            </a:r>
            <a:r>
              <a:rPr lang="en-US" sz="2000" u="sng">
                <a:solidFill>
                  <a:srgbClr val="A2B333"/>
                </a:solidFill>
                <a:latin typeface="Roboto"/>
                <a:ea typeface="Roboto"/>
                <a:cs typeface="Roboto"/>
                <a:sym typeface="Roboto"/>
                <a:hlinkClick r:id="rId3">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sharing</a:t>
            </a:r>
            <a:r>
              <a:rPr lang="en-US" sz="2000">
                <a:solidFill>
                  <a:srgbClr val="A2B333"/>
                </a:solidFill>
                <a:latin typeface="Roboto"/>
                <a:ea typeface="Roboto"/>
                <a:cs typeface="Roboto"/>
                <a:sym typeface="Roboto"/>
              </a:rPr>
              <a:t>  </a:t>
            </a:r>
            <a:endParaRPr sz="2000">
              <a:solidFill>
                <a:srgbClr val="A2B333"/>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2000" b="1" i="1">
              <a:solidFill>
                <a:srgbClr val="434343"/>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2000" b="1">
                <a:solidFill>
                  <a:srgbClr val="434343"/>
                </a:solidFill>
                <a:latin typeface="Roboto"/>
                <a:ea typeface="Roboto"/>
                <a:cs typeface="Roboto"/>
                <a:sym typeface="Roboto"/>
              </a:rPr>
              <a:t>Appendix: </a:t>
            </a:r>
            <a:endParaRPr sz="2000" b="1">
              <a:solidFill>
                <a:srgbClr val="434343"/>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2000" u="sng">
                <a:solidFill>
                  <a:srgbClr val="A2B335"/>
                </a:solidFill>
                <a:latin typeface="Roboto"/>
                <a:ea typeface="Roboto"/>
                <a:cs typeface="Roboto"/>
                <a:sym typeface="Roboto"/>
                <a:hlinkClick r:id="rId4">
                  <a:extLst>
                    <a:ext uri="{A12FA001-AC4F-418D-AE19-62706E023703}">
                      <ahyp:hlinkClr xmlns:ahyp="http://schemas.microsoft.com/office/drawing/2018/hyperlinkcolor" val="tx"/>
                    </a:ext>
                  </a:extLst>
                </a:hlinkClick>
              </a:rPr>
              <a:t>https://drive.google.com/file/d/1ynRm1YzKG93ER1uJ9R62hBrC4vss5dP-/view</a:t>
            </a:r>
            <a:r>
              <a:rPr lang="en-US" sz="2000">
                <a:solidFill>
                  <a:srgbClr val="A2B335"/>
                </a:solidFill>
                <a:latin typeface="Roboto"/>
                <a:ea typeface="Roboto"/>
                <a:cs typeface="Roboto"/>
                <a:sym typeface="Roboto"/>
              </a:rPr>
              <a:t>  </a:t>
            </a:r>
            <a:endParaRPr/>
          </a:p>
        </p:txBody>
      </p:sp>
      <p:sp>
        <p:nvSpPr>
          <p:cNvPr id="273" name="Google Shape;273;gcb3b3d158b_0_5601:notes"/>
          <p:cNvSpPr txBox="1">
            <a:spLocks noGrp="1"/>
          </p:cNvSpPr>
          <p:nvPr>
            <p:ph type="sldNum" idx="12"/>
          </p:nvPr>
        </p:nvSpPr>
        <p:spPr>
          <a:xfrm>
            <a:off x="3884613" y="8829967"/>
            <a:ext cx="29718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2a291fe5f_0_120:notes"/>
          <p:cNvSpPr>
            <a:spLocks noGrp="1" noRot="1" noChangeAspect="1"/>
          </p:cNvSpPr>
          <p:nvPr>
            <p:ph type="sldImg" idx="2"/>
          </p:nvPr>
        </p:nvSpPr>
        <p:spPr>
          <a:xfrm>
            <a:off x="1106488" y="698500"/>
            <a:ext cx="4644900" cy="348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e2a291fe5f_0_120:notes"/>
          <p:cNvSpPr txBox="1">
            <a:spLocks noGrp="1"/>
          </p:cNvSpPr>
          <p:nvPr>
            <p:ph type="body" idx="1"/>
          </p:nvPr>
        </p:nvSpPr>
        <p:spPr>
          <a:xfrm>
            <a:off x="685800" y="4415791"/>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JG </a:t>
            </a:r>
            <a:endParaRPr/>
          </a:p>
        </p:txBody>
      </p:sp>
      <p:sp>
        <p:nvSpPr>
          <p:cNvPr id="280" name="Google Shape;280;ge2a291fe5f_0_120: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17"/>
          <p:cNvSpPr txBox="1">
            <a:spLocks noGrp="1"/>
          </p:cNvSpPr>
          <p:nvPr>
            <p:ph type="ctrTitle"/>
          </p:nvPr>
        </p:nvSpPr>
        <p:spPr>
          <a:xfrm>
            <a:off x="4846320" y="2057400"/>
            <a:ext cx="3840480" cy="1371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b="1" i="0">
                <a:solidFill>
                  <a:srgbClr val="7F7F7F"/>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0" name="Google Shape;20;p17"/>
          <p:cNvSpPr txBox="1">
            <a:spLocks noGrp="1"/>
          </p:cNvSpPr>
          <p:nvPr>
            <p:ph type="subTitle" idx="1"/>
          </p:nvPr>
        </p:nvSpPr>
        <p:spPr>
          <a:xfrm>
            <a:off x="4846320" y="3657600"/>
            <a:ext cx="3886200" cy="914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320"/>
              </a:spcBef>
              <a:spcAft>
                <a:spcPts val="0"/>
              </a:spcAft>
              <a:buClr>
                <a:schemeClr val="dk1"/>
              </a:buClr>
              <a:buSzPts val="1600"/>
              <a:buNone/>
              <a:defRPr>
                <a:solidFill>
                  <a:schemeClr val="dk1"/>
                </a:solidFill>
              </a:defRPr>
            </a:lvl1pPr>
            <a:lvl2pPr lvl="1" algn="ctr">
              <a:lnSpc>
                <a:spcPct val="100000"/>
              </a:lnSpc>
              <a:spcBef>
                <a:spcPts val="320"/>
              </a:spcBef>
              <a:spcAft>
                <a:spcPts val="0"/>
              </a:spcAft>
              <a:buClr>
                <a:srgbClr val="888888"/>
              </a:buClr>
              <a:buSzPts val="1600"/>
              <a:buNone/>
              <a:defRPr>
                <a:solidFill>
                  <a:srgbClr val="888888"/>
                </a:solidFill>
              </a:defRPr>
            </a:lvl2pPr>
            <a:lvl3pPr lvl="2" algn="ctr">
              <a:lnSpc>
                <a:spcPct val="100000"/>
              </a:lnSpc>
              <a:spcBef>
                <a:spcPts val="320"/>
              </a:spcBef>
              <a:spcAft>
                <a:spcPts val="0"/>
              </a:spcAft>
              <a:buClr>
                <a:srgbClr val="888888"/>
              </a:buClr>
              <a:buSzPts val="16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320"/>
              </a:spcBef>
              <a:spcAft>
                <a:spcPts val="0"/>
              </a:spcAft>
              <a:buClr>
                <a:srgbClr val="888888"/>
              </a:buClr>
              <a:buSzPts val="16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2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SzPts val="3200"/>
              <a:buChar char="✔"/>
              <a:defRPr sz="3200"/>
            </a:lvl1pPr>
            <a:lvl2pPr marL="914400" lvl="1" indent="-406400" algn="l">
              <a:lnSpc>
                <a:spcPct val="100000"/>
              </a:lnSpc>
              <a:spcBef>
                <a:spcPts val="560"/>
              </a:spcBef>
              <a:spcAft>
                <a:spcPts val="0"/>
              </a:spcAft>
              <a:buSzPts val="2800"/>
              <a:buChar char="✔"/>
              <a:defRPr sz="2800"/>
            </a:lvl2pPr>
            <a:lvl3pPr marL="1371600" lvl="2" indent="-381000" algn="l">
              <a:lnSpc>
                <a:spcPct val="100000"/>
              </a:lnSpc>
              <a:spcBef>
                <a:spcPts val="480"/>
              </a:spcBef>
              <a:spcAft>
                <a:spcPts val="0"/>
              </a:spcAft>
              <a:buSzPts val="2400"/>
              <a:buChar char="✔"/>
              <a:defRPr sz="24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400"/>
              </a:spcBef>
              <a:spcAft>
                <a:spcPts val="0"/>
              </a:spcAft>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83" name="Google Shape;83;p2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400"/>
              <a:buNone/>
              <a:defRPr sz="14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4" name="Google Shape;84;p28"/>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8"/>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8"/>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2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9"/>
          <p:cNvSpPr>
            <a:spLocks noGrp="1"/>
          </p:cNvSpPr>
          <p:nvPr>
            <p:ph type="pic" idx="2"/>
          </p:nvPr>
        </p:nvSpPr>
        <p:spPr>
          <a:xfrm>
            <a:off x="1792288" y="612775"/>
            <a:ext cx="5486400" cy="4114800"/>
          </a:xfrm>
          <a:prstGeom prst="rect">
            <a:avLst/>
          </a:prstGeom>
          <a:noFill/>
          <a:ln>
            <a:noFill/>
          </a:ln>
        </p:spPr>
      </p:sp>
      <p:sp>
        <p:nvSpPr>
          <p:cNvPr id="90" name="Google Shape;90;p2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400"/>
              <a:buNone/>
              <a:defRPr sz="14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91" name="Google Shape;91;p29"/>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9"/>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9"/>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4"/>
        <p:cNvGrpSpPr/>
        <p:nvPr/>
      </p:nvGrpSpPr>
      <p:grpSpPr>
        <a:xfrm>
          <a:off x="0" y="0"/>
          <a:ext cx="0" cy="0"/>
          <a:chOff x="0" y="0"/>
          <a:chExt cx="0" cy="0"/>
        </a:xfrm>
      </p:grpSpPr>
      <p:sp>
        <p:nvSpPr>
          <p:cNvPr id="95" name="Google Shape;95;p30"/>
          <p:cNvSpPr txBox="1">
            <a:spLocks noGrp="1"/>
          </p:cNvSpPr>
          <p:nvPr>
            <p:ph type="title"/>
          </p:nvPr>
        </p:nvSpPr>
        <p:spPr>
          <a:xfrm>
            <a:off x="914400" y="184150"/>
            <a:ext cx="7315200" cy="8080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0"/>
          <p:cNvSpPr txBox="1">
            <a:spLocks noGrp="1"/>
          </p:cNvSpPr>
          <p:nvPr>
            <p:ph type="body" idx="1"/>
          </p:nvPr>
        </p:nvSpPr>
        <p:spPr>
          <a:xfrm rot="5400000">
            <a:off x="2182019" y="-11906"/>
            <a:ext cx="4779962" cy="7315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7" name="Google Shape;97;p30"/>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0"/>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0"/>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0"/>
        <p:cNvGrpSpPr/>
        <p:nvPr/>
      </p:nvGrpSpPr>
      <p:grpSpPr>
        <a:xfrm>
          <a:off x="0" y="0"/>
          <a:ext cx="0" cy="0"/>
          <a:chOff x="0" y="0"/>
          <a:chExt cx="0" cy="0"/>
        </a:xfrm>
      </p:grpSpPr>
      <p:sp>
        <p:nvSpPr>
          <p:cNvPr id="101" name="Google Shape;101;p3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3" name="Google Shape;103;p31"/>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1"/>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1"/>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914400" y="184150"/>
            <a:ext cx="7315200" cy="8080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914400" y="1255713"/>
            <a:ext cx="7315200" cy="477996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 name="Google Shape;34;p19"/>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9"/>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914400" y="184150"/>
            <a:ext cx="7315200" cy="8080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2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24"/>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4"/>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
        <p:cNvGrpSpPr/>
        <p:nvPr/>
      </p:nvGrpSpPr>
      <p:grpSpPr>
        <a:xfrm>
          <a:off x="0" y="0"/>
          <a:ext cx="0" cy="0"/>
          <a:chOff x="0" y="0"/>
          <a:chExt cx="0" cy="0"/>
        </a:xfrm>
      </p:grpSpPr>
      <p:sp>
        <p:nvSpPr>
          <p:cNvPr id="45" name="Google Shape;45;p2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440"/>
              </a:spcBef>
              <a:spcAft>
                <a:spcPts val="0"/>
              </a:spcAft>
              <a:buSzPts val="2200"/>
              <a:buNone/>
              <a:defRPr>
                <a:solidFill>
                  <a:srgbClr val="888888"/>
                </a:solidFill>
              </a:defRPr>
            </a:lvl1pPr>
            <a:lvl2pPr lvl="1" algn="ctr">
              <a:lnSpc>
                <a:spcPct val="100000"/>
              </a:lnSpc>
              <a:spcBef>
                <a:spcPts val="440"/>
              </a:spcBef>
              <a:spcAft>
                <a:spcPts val="0"/>
              </a:spcAft>
              <a:buSzPts val="2200"/>
              <a:buNone/>
              <a:defRPr>
                <a:solidFill>
                  <a:srgbClr val="888888"/>
                </a:solidFill>
              </a:defRPr>
            </a:lvl2pPr>
            <a:lvl3pPr lvl="2" algn="ctr">
              <a:lnSpc>
                <a:spcPct val="100000"/>
              </a:lnSpc>
              <a:spcBef>
                <a:spcPts val="440"/>
              </a:spcBef>
              <a:spcAft>
                <a:spcPts val="0"/>
              </a:spcAft>
              <a:buSzPts val="2200"/>
              <a:buNone/>
              <a:defRPr>
                <a:solidFill>
                  <a:srgbClr val="888888"/>
                </a:solidFill>
              </a:defRPr>
            </a:lvl3pPr>
            <a:lvl4pPr lvl="3" algn="ctr">
              <a:lnSpc>
                <a:spcPct val="100000"/>
              </a:lnSpc>
              <a:spcBef>
                <a:spcPts val="440"/>
              </a:spcBef>
              <a:spcAft>
                <a:spcPts val="0"/>
              </a:spcAft>
              <a:buSzPts val="2200"/>
              <a:buNone/>
              <a:defRPr>
                <a:solidFill>
                  <a:srgbClr val="888888"/>
                </a:solidFill>
              </a:defRPr>
            </a:lvl4pPr>
            <a:lvl5pPr lvl="4" algn="ctr">
              <a:lnSpc>
                <a:spcPct val="100000"/>
              </a:lnSpc>
              <a:spcBef>
                <a:spcPts val="440"/>
              </a:spcBef>
              <a:spcAft>
                <a:spcPts val="0"/>
              </a:spcAft>
              <a:buSzPts val="22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7" name="Google Shape;47;p22"/>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2"/>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2"/>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Diagram or Organization Chart" type="dgm">
  <p:cSld name="DIAGRAM">
    <p:spTree>
      <p:nvGrpSpPr>
        <p:cNvPr id="1" name="Shape 50"/>
        <p:cNvGrpSpPr/>
        <p:nvPr/>
      </p:nvGrpSpPr>
      <p:grpSpPr>
        <a:xfrm>
          <a:off x="0" y="0"/>
          <a:ext cx="0" cy="0"/>
          <a:chOff x="0" y="0"/>
          <a:chExt cx="0" cy="0"/>
        </a:xfrm>
      </p:grpSpPr>
      <p:sp>
        <p:nvSpPr>
          <p:cNvPr id="51" name="Google Shape;51;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a:spLocks noGrp="1"/>
          </p:cNvSpPr>
          <p:nvPr>
            <p:ph type="dgm" idx="2"/>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1pPr>
            <a:lvl2pPr marR="0" lvl="1"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2pPr>
            <a:lvl3pPr marR="0" lvl="2"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3pPr>
            <a:lvl4pPr marR="0" lvl="3"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4pPr>
            <a:lvl5pPr marR="0" lvl="4"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32"/>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2"/>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2"/>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2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SzPts val="2000"/>
              <a:buNone/>
              <a:defRPr sz="2000">
                <a:solidFill>
                  <a:srgbClr val="888888"/>
                </a:solidFill>
              </a:defRPr>
            </a:lvl1pPr>
            <a:lvl2pPr marL="914400" lvl="1" indent="-228600" algn="l">
              <a:lnSpc>
                <a:spcPct val="100000"/>
              </a:lnSpc>
              <a:spcBef>
                <a:spcPts val="360"/>
              </a:spcBef>
              <a:spcAft>
                <a:spcPts val="0"/>
              </a:spcAft>
              <a:buSzPts val="1800"/>
              <a:buNone/>
              <a:defRPr sz="1800">
                <a:solidFill>
                  <a:srgbClr val="888888"/>
                </a:solidFill>
              </a:defRPr>
            </a:lvl2pPr>
            <a:lvl3pPr marL="1371600" lvl="2" indent="-228600" algn="l">
              <a:lnSpc>
                <a:spcPct val="100000"/>
              </a:lnSpc>
              <a:spcBef>
                <a:spcPts val="320"/>
              </a:spcBef>
              <a:spcAft>
                <a:spcPts val="0"/>
              </a:spcAft>
              <a:buSzPts val="1600"/>
              <a:buNone/>
              <a:defRPr sz="1600">
                <a:solidFill>
                  <a:srgbClr val="888888"/>
                </a:solidFill>
              </a:defRPr>
            </a:lvl3pPr>
            <a:lvl4pPr marL="1828800" lvl="3" indent="-228600" algn="l">
              <a:lnSpc>
                <a:spcPct val="100000"/>
              </a:lnSpc>
              <a:spcBef>
                <a:spcPts val="280"/>
              </a:spcBef>
              <a:spcAft>
                <a:spcPts val="0"/>
              </a:spcAft>
              <a:buSzPts val="1400"/>
              <a:buNone/>
              <a:defRPr sz="1400">
                <a:solidFill>
                  <a:srgbClr val="888888"/>
                </a:solidFill>
              </a:defRPr>
            </a:lvl4pPr>
            <a:lvl5pPr marL="2286000" lvl="4" indent="-228600" algn="l">
              <a:lnSpc>
                <a:spcPct val="100000"/>
              </a:lnSpc>
              <a:spcBef>
                <a:spcPts val="280"/>
              </a:spcBef>
              <a:spcAft>
                <a:spcPts val="0"/>
              </a:spcAft>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59" name="Google Shape;59;p23"/>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3"/>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25"/>
          <p:cNvSpPr txBox="1">
            <a:spLocks noGrp="1"/>
          </p:cNvSpPr>
          <p:nvPr>
            <p:ph type="title"/>
          </p:nvPr>
        </p:nvSpPr>
        <p:spPr>
          <a:xfrm>
            <a:off x="914400" y="184150"/>
            <a:ext cx="7315200" cy="8080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400"/>
              <a:buNone/>
              <a:defRPr sz="24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5" name="Google Shape;65;p2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6" name="Google Shape;66;p2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400"/>
              <a:buNone/>
              <a:defRPr sz="24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7" name="Google Shape;67;p2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8" name="Google Shape;68;p25"/>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5"/>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26"/>
          <p:cNvSpPr txBox="1">
            <a:spLocks noGrp="1"/>
          </p:cNvSpPr>
          <p:nvPr>
            <p:ph type="title"/>
          </p:nvPr>
        </p:nvSpPr>
        <p:spPr>
          <a:xfrm>
            <a:off x="914400" y="184150"/>
            <a:ext cx="7315200" cy="8080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6"/>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6"/>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6"/>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27"/>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7"/>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7"/>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3.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6"/>
          <p:cNvPicPr preferRelativeResize="0"/>
          <p:nvPr/>
        </p:nvPicPr>
        <p:blipFill rotWithShape="1">
          <a:blip r:embed="rId3">
            <a:alphaModFix/>
          </a:blip>
          <a:srcRect/>
          <a:stretch/>
        </p:blipFill>
        <p:spPr>
          <a:xfrm>
            <a:off x="-141288" y="4719638"/>
            <a:ext cx="9380538" cy="2393950"/>
          </a:xfrm>
          <a:prstGeom prst="rect">
            <a:avLst/>
          </a:prstGeom>
          <a:noFill/>
          <a:ln>
            <a:noFill/>
          </a:ln>
        </p:spPr>
      </p:pic>
      <p:sp>
        <p:nvSpPr>
          <p:cNvPr id="11" name="Google Shape;11;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16"/>
          <p:cNvPicPr preferRelativeResize="0"/>
          <p:nvPr/>
        </p:nvPicPr>
        <p:blipFill rotWithShape="1">
          <a:blip r:embed="rId4">
            <a:alphaModFix/>
          </a:blip>
          <a:srcRect r="27927"/>
          <a:stretch/>
        </p:blipFill>
        <p:spPr>
          <a:xfrm>
            <a:off x="0" y="398463"/>
            <a:ext cx="9144000" cy="965200"/>
          </a:xfrm>
          <a:prstGeom prst="rect">
            <a:avLst/>
          </a:prstGeom>
          <a:noFill/>
          <a:ln>
            <a:noFill/>
          </a:ln>
        </p:spPr>
      </p:pic>
      <p:pic>
        <p:nvPicPr>
          <p:cNvPr id="17" name="Google Shape;17;p16" descr="A picture containing drawing&#10;&#10;Description automatically generated"/>
          <p:cNvPicPr preferRelativeResize="0"/>
          <p:nvPr/>
        </p:nvPicPr>
        <p:blipFill rotWithShape="1">
          <a:blip r:embed="rId5">
            <a:alphaModFix/>
          </a:blip>
          <a:srcRect/>
          <a:stretch/>
        </p:blipFill>
        <p:spPr>
          <a:xfrm>
            <a:off x="7086600" y="179978"/>
            <a:ext cx="1600201" cy="79030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18"/>
          <p:cNvSpPr/>
          <p:nvPr/>
        </p:nvSpPr>
        <p:spPr>
          <a:xfrm>
            <a:off x="0" y="6334125"/>
            <a:ext cx="9144000" cy="523875"/>
          </a:xfrm>
          <a:prstGeom prst="rect">
            <a:avLst/>
          </a:prstGeom>
          <a:solidFill>
            <a:srgbClr val="A2B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 name="Google Shape;23;p18"/>
          <p:cNvSpPr txBox="1">
            <a:spLocks noGrp="1"/>
          </p:cNvSpPr>
          <p:nvPr>
            <p:ph type="title"/>
          </p:nvPr>
        </p:nvSpPr>
        <p:spPr>
          <a:xfrm>
            <a:off x="914400" y="184150"/>
            <a:ext cx="7315200" cy="80803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200" b="1" i="0" u="none" strike="noStrike" cap="none">
                <a:solidFill>
                  <a:srgbClr val="7F7F7F"/>
                </a:solidFill>
                <a:latin typeface="Calibri"/>
                <a:ea typeface="Calibri"/>
                <a:cs typeface="Calibri"/>
                <a:sym typeface="Calibri"/>
              </a:defRPr>
            </a:lvl9pPr>
          </a:lstStyle>
          <a:p>
            <a:endParaRPr/>
          </a:p>
        </p:txBody>
      </p:sp>
      <p:sp>
        <p:nvSpPr>
          <p:cNvPr id="24" name="Google Shape;24;p18"/>
          <p:cNvSpPr txBox="1">
            <a:spLocks noGrp="1"/>
          </p:cNvSpPr>
          <p:nvPr>
            <p:ph type="body" idx="1"/>
          </p:nvPr>
        </p:nvSpPr>
        <p:spPr>
          <a:xfrm>
            <a:off x="914400" y="1255713"/>
            <a:ext cx="7315200" cy="4779962"/>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68300"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4pPr>
            <a:lvl5pPr marL="2286000" marR="0" lvl="4" indent="-368300" algn="l" rtl="0">
              <a:lnSpc>
                <a:spcPct val="100000"/>
              </a:lnSpc>
              <a:spcBef>
                <a:spcPts val="440"/>
              </a:spcBef>
              <a:spcAft>
                <a:spcPts val="0"/>
              </a:spcAft>
              <a:buClr>
                <a:srgbClr val="A2B333"/>
              </a:buClr>
              <a:buSzPts val="2200"/>
              <a:buFont typeface="Noto Sans Symbols"/>
              <a:buChar char="✔"/>
              <a:defRPr sz="2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Google Shape;25;p18"/>
          <p:cNvSpPr txBox="1">
            <a:spLocks noGrp="1"/>
          </p:cNvSpPr>
          <p:nvPr>
            <p:ph type="dt" idx="10"/>
          </p:nvPr>
        </p:nvSpPr>
        <p:spPr>
          <a:xfrm>
            <a:off x="457200" y="640080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8"/>
          <p:cNvSpPr txBox="1">
            <a:spLocks noGrp="1"/>
          </p:cNvSpPr>
          <p:nvPr>
            <p:ph type="ftr" idx="11"/>
          </p:nvPr>
        </p:nvSpPr>
        <p:spPr>
          <a:xfrm>
            <a:off x="3124200" y="640080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18"/>
          <p:cNvSpPr txBox="1">
            <a:spLocks noGrp="1"/>
          </p:cNvSpPr>
          <p:nvPr>
            <p:ph type="sldNum" idx="12"/>
          </p:nvPr>
        </p:nvSpPr>
        <p:spPr>
          <a:xfrm>
            <a:off x="6553200" y="64008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8" name="Google Shape;28;p18" descr="IPHI Logo_2C.png"/>
          <p:cNvPicPr preferRelativeResize="0"/>
          <p:nvPr/>
        </p:nvPicPr>
        <p:blipFill rotWithShape="1">
          <a:blip r:embed="rId14">
            <a:alphaModFix/>
          </a:blip>
          <a:srcRect/>
          <a:stretch/>
        </p:blipFill>
        <p:spPr>
          <a:xfrm>
            <a:off x="7672388" y="5737225"/>
            <a:ext cx="1239837" cy="457200"/>
          </a:xfrm>
          <a:prstGeom prst="rect">
            <a:avLst/>
          </a:prstGeom>
          <a:noFill/>
          <a:ln>
            <a:noFill/>
          </a:ln>
        </p:spPr>
      </p:pic>
      <p:sp>
        <p:nvSpPr>
          <p:cNvPr id="29" name="Google Shape;29;p18"/>
          <p:cNvSpPr/>
          <p:nvPr/>
        </p:nvSpPr>
        <p:spPr>
          <a:xfrm>
            <a:off x="0" y="1012825"/>
            <a:ext cx="9144000" cy="46038"/>
          </a:xfrm>
          <a:prstGeom prst="rect">
            <a:avLst/>
          </a:prstGeom>
          <a:solidFill>
            <a:srgbClr val="A2B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0" name="Google Shape;30;p18" descr="A picture containing drawing&#10;&#10;Description automatically generated"/>
          <p:cNvPicPr preferRelativeResize="0"/>
          <p:nvPr/>
        </p:nvPicPr>
        <p:blipFill rotWithShape="1">
          <a:blip r:embed="rId15">
            <a:alphaModFix/>
          </a:blip>
          <a:srcRect/>
          <a:stretch/>
        </p:blipFill>
        <p:spPr>
          <a:xfrm>
            <a:off x="209549" y="5552181"/>
            <a:ext cx="1409701" cy="6962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5.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
          <p:cNvSpPr txBox="1">
            <a:spLocks noGrp="1"/>
          </p:cNvSpPr>
          <p:nvPr>
            <p:ph type="ctrTitle"/>
          </p:nvPr>
        </p:nvSpPr>
        <p:spPr>
          <a:xfrm>
            <a:off x="990600" y="2287200"/>
            <a:ext cx="7162800" cy="1908300"/>
          </a:xfrm>
          <a:prstGeom prst="rect">
            <a:avLst/>
          </a:prstGeom>
          <a:noFill/>
          <a:ln>
            <a:noFill/>
          </a:ln>
        </p:spPr>
        <p:txBody>
          <a:bodyPr spcFirstLastPara="1" wrap="square" lIns="91425" tIns="45700" rIns="91425" bIns="45700" anchor="t" anchorCtr="0">
            <a:normAutofit/>
          </a:bodyPr>
          <a:lstStyle/>
          <a:p>
            <a:pPr marL="0" lvl="0" indent="0" algn="ctr" rtl="0">
              <a:lnSpc>
                <a:spcPct val="115000"/>
              </a:lnSpc>
              <a:spcBef>
                <a:spcPts val="0"/>
              </a:spcBef>
              <a:spcAft>
                <a:spcPts val="0"/>
              </a:spcAft>
              <a:buSzPts val="1400"/>
              <a:buNone/>
            </a:pPr>
            <a:r>
              <a:rPr lang="en-US" sz="3000"/>
              <a:t>Prince George’s County Council</a:t>
            </a:r>
            <a:br>
              <a:rPr lang="en-US" sz="3000"/>
            </a:br>
            <a:r>
              <a:rPr lang="en-US" sz="4500"/>
              <a:t>FOOD SECURITY TASK FORCE</a:t>
            </a:r>
            <a:endParaRPr sz="2000"/>
          </a:p>
          <a:p>
            <a:pPr marL="0" lvl="0" indent="0" algn="ctr" rtl="0">
              <a:lnSpc>
                <a:spcPct val="115000"/>
              </a:lnSpc>
              <a:spcBef>
                <a:spcPts val="0"/>
              </a:spcBef>
              <a:spcAft>
                <a:spcPts val="0"/>
              </a:spcAft>
              <a:buSzPts val="1400"/>
              <a:buNone/>
            </a:pPr>
            <a:r>
              <a:rPr lang="en-US" sz="2500"/>
              <a:t>October 8th, 2021</a:t>
            </a:r>
            <a:endParaRPr sz="25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e4e44ae5b1_0_11"/>
          <p:cNvSpPr txBox="1"/>
          <p:nvPr/>
        </p:nvSpPr>
        <p:spPr>
          <a:xfrm>
            <a:off x="-106200" y="1084500"/>
            <a:ext cx="9356400" cy="577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5000" b="1" i="0" u="none" strike="noStrike" cap="none">
              <a:solidFill>
                <a:srgbClr val="A2B333"/>
              </a:solidFill>
              <a:latin typeface="Calibri"/>
              <a:ea typeface="Calibri"/>
              <a:cs typeface="Calibri"/>
              <a:sym typeface="Calibri"/>
            </a:endParaRPr>
          </a:p>
        </p:txBody>
      </p:sp>
      <p:sp>
        <p:nvSpPr>
          <p:cNvPr id="291" name="Google Shape;291;ge4e44ae5b1_0_11"/>
          <p:cNvSpPr txBox="1">
            <a:spLocks noGrp="1"/>
          </p:cNvSpPr>
          <p:nvPr>
            <p:ph type="sldNum" idx="12"/>
          </p:nvPr>
        </p:nvSpPr>
        <p:spPr>
          <a:xfrm>
            <a:off x="6553200" y="640080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t>10</a:t>
            </a:fld>
            <a:endParaRPr/>
          </a:p>
        </p:txBody>
      </p:sp>
      <p:sp>
        <p:nvSpPr>
          <p:cNvPr id="292" name="Google Shape;292;ge4e44ae5b1_0_11"/>
          <p:cNvSpPr txBox="1"/>
          <p:nvPr/>
        </p:nvSpPr>
        <p:spPr>
          <a:xfrm>
            <a:off x="670025" y="247150"/>
            <a:ext cx="8016900" cy="778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3600" b="1">
                <a:solidFill>
                  <a:srgbClr val="7F7F7F"/>
                </a:solidFill>
                <a:latin typeface="Calibri"/>
                <a:ea typeface="Calibri"/>
                <a:cs typeface="Calibri"/>
                <a:sym typeface="Calibri"/>
              </a:rPr>
              <a:t>Foundational Recommendations</a:t>
            </a:r>
            <a:endParaRPr sz="3200" b="1" i="0" u="none" strike="noStrike" cap="none">
              <a:solidFill>
                <a:srgbClr val="7F7F7F"/>
              </a:solidFill>
              <a:latin typeface="Calibri"/>
              <a:ea typeface="Calibri"/>
              <a:cs typeface="Calibri"/>
              <a:sym typeface="Calibri"/>
            </a:endParaRPr>
          </a:p>
        </p:txBody>
      </p:sp>
      <p:sp>
        <p:nvSpPr>
          <p:cNvPr id="293" name="Google Shape;293;ge4e44ae5b1_0_11"/>
          <p:cNvSpPr txBox="1"/>
          <p:nvPr/>
        </p:nvSpPr>
        <p:spPr>
          <a:xfrm>
            <a:off x="563550" y="1373125"/>
            <a:ext cx="8016900" cy="4186800"/>
          </a:xfrm>
          <a:prstGeom prst="rect">
            <a:avLst/>
          </a:prstGeom>
          <a:solidFill>
            <a:schemeClr val="lt1"/>
          </a:solidFill>
          <a:ln>
            <a:noFill/>
          </a:ln>
        </p:spPr>
        <p:txBody>
          <a:bodyPr spcFirstLastPara="1" wrap="square" lIns="91425" tIns="91425" rIns="91425" bIns="91425" anchor="ctr" anchorCtr="0">
            <a:spAutoFit/>
          </a:bodyPr>
          <a:lstStyle/>
          <a:p>
            <a:pPr marL="457200" marR="0" lvl="0" indent="-355600" algn="l" rtl="0">
              <a:lnSpc>
                <a:spcPct val="100000"/>
              </a:lnSpc>
              <a:spcBef>
                <a:spcPts val="0"/>
              </a:spcBef>
              <a:spcAft>
                <a:spcPts val="0"/>
              </a:spcAft>
              <a:buClr>
                <a:srgbClr val="A2B335"/>
              </a:buClr>
              <a:buSzPts val="2000"/>
              <a:buFont typeface="Roboto"/>
              <a:buChar char="✓"/>
            </a:pPr>
            <a:r>
              <a:rPr lang="en-US" sz="2000" b="1">
                <a:solidFill>
                  <a:srgbClr val="434343"/>
                </a:solidFill>
                <a:latin typeface="Roboto"/>
                <a:ea typeface="Roboto"/>
                <a:cs typeface="Roboto"/>
                <a:sym typeface="Roboto"/>
              </a:rPr>
              <a:t>Foundational Recommendation A: </a:t>
            </a:r>
            <a:r>
              <a:rPr lang="en-US" sz="2000">
                <a:solidFill>
                  <a:srgbClr val="434343"/>
                </a:solidFill>
                <a:latin typeface="Roboto"/>
                <a:ea typeface="Roboto"/>
                <a:cs typeface="Roboto"/>
                <a:sym typeface="Roboto"/>
              </a:rPr>
              <a:t>Create and fund a County Food Security Office</a:t>
            </a:r>
            <a:endParaRPr sz="2000">
              <a:solidFill>
                <a:srgbClr val="434343"/>
              </a:solidFill>
              <a:latin typeface="Roboto"/>
              <a:ea typeface="Roboto"/>
              <a:cs typeface="Roboto"/>
              <a:sym typeface="Roboto"/>
            </a:endParaRPr>
          </a:p>
          <a:p>
            <a:pPr marL="0" marR="0" lvl="0" indent="0" algn="l" rtl="0">
              <a:lnSpc>
                <a:spcPct val="100000"/>
              </a:lnSpc>
              <a:spcBef>
                <a:spcPts val="0"/>
              </a:spcBef>
              <a:spcAft>
                <a:spcPts val="0"/>
              </a:spcAft>
              <a:buNone/>
            </a:pPr>
            <a:endParaRPr sz="2000">
              <a:solidFill>
                <a:srgbClr val="434343"/>
              </a:solidFill>
              <a:latin typeface="Roboto"/>
              <a:ea typeface="Roboto"/>
              <a:cs typeface="Roboto"/>
              <a:sym typeface="Roboto"/>
            </a:endParaRPr>
          </a:p>
          <a:p>
            <a:pPr marL="457200" marR="0" lvl="0" indent="-355600" algn="l" rtl="0">
              <a:lnSpc>
                <a:spcPct val="100000"/>
              </a:lnSpc>
              <a:spcBef>
                <a:spcPts val="0"/>
              </a:spcBef>
              <a:spcAft>
                <a:spcPts val="0"/>
              </a:spcAft>
              <a:buClr>
                <a:srgbClr val="A2B335"/>
              </a:buClr>
              <a:buSzPts val="2000"/>
              <a:buFont typeface="Roboto"/>
              <a:buChar char="✓"/>
            </a:pPr>
            <a:r>
              <a:rPr lang="en-US" sz="2000" b="1">
                <a:solidFill>
                  <a:srgbClr val="434343"/>
                </a:solidFill>
                <a:latin typeface="Roboto"/>
                <a:ea typeface="Roboto"/>
                <a:cs typeface="Roboto"/>
                <a:sym typeface="Roboto"/>
              </a:rPr>
              <a:t>Foundational Recommendation B</a:t>
            </a:r>
            <a:r>
              <a:rPr lang="en-US" sz="2000">
                <a:solidFill>
                  <a:srgbClr val="434343"/>
                </a:solidFill>
                <a:latin typeface="Roboto"/>
                <a:ea typeface="Roboto"/>
                <a:cs typeface="Roboto"/>
                <a:sym typeface="Roboto"/>
              </a:rPr>
              <a:t>: To inform and drive county food security decisions, gather, analyze and use data sources and systems</a:t>
            </a:r>
            <a:endParaRPr sz="2000">
              <a:solidFill>
                <a:srgbClr val="434343"/>
              </a:solidFill>
              <a:latin typeface="Roboto"/>
              <a:ea typeface="Roboto"/>
              <a:cs typeface="Roboto"/>
              <a:sym typeface="Roboto"/>
            </a:endParaRPr>
          </a:p>
          <a:p>
            <a:pPr marL="0" marR="0" lvl="0" indent="0" algn="l" rtl="0">
              <a:lnSpc>
                <a:spcPct val="100000"/>
              </a:lnSpc>
              <a:spcBef>
                <a:spcPts val="0"/>
              </a:spcBef>
              <a:spcAft>
                <a:spcPts val="0"/>
              </a:spcAft>
              <a:buNone/>
            </a:pPr>
            <a:endParaRPr sz="2000">
              <a:solidFill>
                <a:srgbClr val="434343"/>
              </a:solidFill>
              <a:latin typeface="Roboto"/>
              <a:ea typeface="Roboto"/>
              <a:cs typeface="Roboto"/>
              <a:sym typeface="Roboto"/>
            </a:endParaRPr>
          </a:p>
          <a:p>
            <a:pPr marL="457200" marR="0" lvl="0" indent="-355600" algn="l" rtl="0">
              <a:lnSpc>
                <a:spcPct val="100000"/>
              </a:lnSpc>
              <a:spcBef>
                <a:spcPts val="0"/>
              </a:spcBef>
              <a:spcAft>
                <a:spcPts val="0"/>
              </a:spcAft>
              <a:buClr>
                <a:srgbClr val="A2B335"/>
              </a:buClr>
              <a:buSzPts val="2000"/>
              <a:buFont typeface="Roboto"/>
              <a:buChar char="✓"/>
            </a:pPr>
            <a:r>
              <a:rPr lang="en-US" sz="2000" b="1">
                <a:solidFill>
                  <a:srgbClr val="434343"/>
                </a:solidFill>
                <a:latin typeface="Roboto"/>
                <a:ea typeface="Roboto"/>
                <a:cs typeface="Roboto"/>
                <a:sym typeface="Roboto"/>
              </a:rPr>
              <a:t>Foundational Recommendation C:</a:t>
            </a:r>
            <a:r>
              <a:rPr lang="en-US" sz="2000">
                <a:solidFill>
                  <a:srgbClr val="434343"/>
                </a:solidFill>
                <a:latin typeface="Roboto"/>
                <a:ea typeface="Roboto"/>
                <a:cs typeface="Roboto"/>
                <a:sym typeface="Roboto"/>
              </a:rPr>
              <a:t> Increase participation in federal nutrition assistance programs</a:t>
            </a:r>
            <a:endParaRPr sz="2000">
              <a:solidFill>
                <a:srgbClr val="434343"/>
              </a:solidFill>
              <a:latin typeface="Roboto"/>
              <a:ea typeface="Roboto"/>
              <a:cs typeface="Roboto"/>
              <a:sym typeface="Roboto"/>
            </a:endParaRPr>
          </a:p>
          <a:p>
            <a:pPr marL="0" marR="0" lvl="0" indent="0" algn="l" rtl="0">
              <a:lnSpc>
                <a:spcPct val="100000"/>
              </a:lnSpc>
              <a:spcBef>
                <a:spcPts val="0"/>
              </a:spcBef>
              <a:spcAft>
                <a:spcPts val="0"/>
              </a:spcAft>
              <a:buNone/>
            </a:pPr>
            <a:endParaRPr sz="2000">
              <a:solidFill>
                <a:srgbClr val="434343"/>
              </a:solidFill>
              <a:latin typeface="Roboto"/>
              <a:ea typeface="Roboto"/>
              <a:cs typeface="Roboto"/>
              <a:sym typeface="Roboto"/>
            </a:endParaRPr>
          </a:p>
          <a:p>
            <a:pPr marL="457200" marR="0" lvl="0" indent="-355600" algn="l" rtl="0">
              <a:lnSpc>
                <a:spcPct val="100000"/>
              </a:lnSpc>
              <a:spcBef>
                <a:spcPts val="0"/>
              </a:spcBef>
              <a:spcAft>
                <a:spcPts val="0"/>
              </a:spcAft>
              <a:buClr>
                <a:srgbClr val="A2B335"/>
              </a:buClr>
              <a:buSzPts val="2000"/>
              <a:buFont typeface="Roboto"/>
              <a:buChar char="✓"/>
            </a:pPr>
            <a:r>
              <a:rPr lang="en-US" sz="2000" b="1">
                <a:solidFill>
                  <a:srgbClr val="434343"/>
                </a:solidFill>
                <a:latin typeface="Roboto"/>
                <a:ea typeface="Roboto"/>
                <a:cs typeface="Roboto"/>
                <a:sym typeface="Roboto"/>
              </a:rPr>
              <a:t>Foundational Recommendation D: </a:t>
            </a:r>
            <a:r>
              <a:rPr lang="en-US" sz="2000">
                <a:solidFill>
                  <a:srgbClr val="434343"/>
                </a:solidFill>
                <a:latin typeface="Roboto"/>
                <a:ea typeface="Roboto"/>
                <a:cs typeface="Roboto"/>
                <a:sym typeface="Roboto"/>
              </a:rPr>
              <a:t>Develop a master communication strategy for food security, resilience, and emergency preparedness</a:t>
            </a:r>
            <a:endParaRPr sz="2000">
              <a:solidFill>
                <a:srgbClr val="434343"/>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cb3b3d158b_0_5607"/>
          <p:cNvSpPr txBox="1"/>
          <p:nvPr/>
        </p:nvSpPr>
        <p:spPr>
          <a:xfrm>
            <a:off x="-106200" y="1084500"/>
            <a:ext cx="9356400" cy="577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5000" b="1" i="0" u="none" strike="noStrike" cap="none">
              <a:solidFill>
                <a:srgbClr val="A2B333"/>
              </a:solidFill>
              <a:latin typeface="Calibri"/>
              <a:ea typeface="Calibri"/>
              <a:cs typeface="Calibri"/>
              <a:sym typeface="Calibri"/>
            </a:endParaRPr>
          </a:p>
        </p:txBody>
      </p:sp>
      <p:sp>
        <p:nvSpPr>
          <p:cNvPr id="300" name="Google Shape;300;gcb3b3d158b_0_5607"/>
          <p:cNvSpPr txBox="1">
            <a:spLocks noGrp="1"/>
          </p:cNvSpPr>
          <p:nvPr>
            <p:ph type="sldNum" idx="12"/>
          </p:nvPr>
        </p:nvSpPr>
        <p:spPr>
          <a:xfrm>
            <a:off x="6553200" y="640080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t>11</a:t>
            </a:fld>
            <a:endParaRPr/>
          </a:p>
        </p:txBody>
      </p:sp>
      <p:sp>
        <p:nvSpPr>
          <p:cNvPr id="301" name="Google Shape;301;gcb3b3d158b_0_5607"/>
          <p:cNvSpPr txBox="1"/>
          <p:nvPr/>
        </p:nvSpPr>
        <p:spPr>
          <a:xfrm>
            <a:off x="670025" y="247150"/>
            <a:ext cx="8016900" cy="778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3600" b="1">
                <a:solidFill>
                  <a:srgbClr val="7F7F7F"/>
                </a:solidFill>
                <a:latin typeface="Calibri"/>
                <a:ea typeface="Calibri"/>
                <a:cs typeface="Calibri"/>
                <a:sym typeface="Calibri"/>
              </a:rPr>
              <a:t>Recommended Policies &amp; Programs </a:t>
            </a:r>
            <a:endParaRPr sz="3200" b="1" i="0" u="none" strike="noStrike" cap="none">
              <a:solidFill>
                <a:srgbClr val="7F7F7F"/>
              </a:solidFill>
              <a:latin typeface="Calibri"/>
              <a:ea typeface="Calibri"/>
              <a:cs typeface="Calibri"/>
              <a:sym typeface="Calibri"/>
            </a:endParaRPr>
          </a:p>
        </p:txBody>
      </p:sp>
      <p:sp>
        <p:nvSpPr>
          <p:cNvPr id="302" name="Google Shape;302;gcb3b3d158b_0_5607"/>
          <p:cNvSpPr txBox="1"/>
          <p:nvPr/>
        </p:nvSpPr>
        <p:spPr>
          <a:xfrm>
            <a:off x="563550" y="1621700"/>
            <a:ext cx="8016900" cy="4371300"/>
          </a:xfrm>
          <a:prstGeom prst="rect">
            <a:avLst/>
          </a:prstGeom>
          <a:solidFill>
            <a:schemeClr val="lt1"/>
          </a:solidFill>
          <a:ln>
            <a:noFill/>
          </a:ln>
        </p:spPr>
        <p:txBody>
          <a:bodyPr spcFirstLastPara="1" wrap="square" lIns="91425" tIns="91425" rIns="91425" bIns="91425" anchor="ctr" anchorCtr="0">
            <a:spAutoFit/>
          </a:bodyPr>
          <a:lstStyle/>
          <a:p>
            <a:pPr marL="457200" lvl="0" indent="-330200" algn="l" rtl="0">
              <a:spcBef>
                <a:spcPts val="0"/>
              </a:spcBef>
              <a:spcAft>
                <a:spcPts val="0"/>
              </a:spcAft>
              <a:buClr>
                <a:srgbClr val="A2B335"/>
              </a:buClr>
              <a:buSzPts val="1600"/>
              <a:buChar char="✓"/>
            </a:pPr>
            <a:r>
              <a:rPr lang="en-US" sz="1600" b="1">
                <a:solidFill>
                  <a:srgbClr val="434343"/>
                </a:solidFill>
              </a:rPr>
              <a:t>Recommendation 1:</a:t>
            </a:r>
            <a:r>
              <a:rPr lang="en-US" sz="1600">
                <a:solidFill>
                  <a:srgbClr val="434343"/>
                </a:solidFill>
              </a:rPr>
              <a:t> Plan for future food security disruptions by developing an emergency food security plan that integrates food system experts into existing emergency management operations.</a:t>
            </a:r>
            <a:endParaRPr sz="1600">
              <a:solidFill>
                <a:srgbClr val="434343"/>
              </a:solidFill>
            </a:endParaRPr>
          </a:p>
          <a:p>
            <a:pPr marL="457200" lvl="0" indent="-330200" algn="l" rtl="0">
              <a:spcBef>
                <a:spcPts val="0"/>
              </a:spcBef>
              <a:spcAft>
                <a:spcPts val="0"/>
              </a:spcAft>
              <a:buClr>
                <a:srgbClr val="A2B335"/>
              </a:buClr>
              <a:buSzPts val="1600"/>
              <a:buChar char="✓"/>
            </a:pPr>
            <a:r>
              <a:rPr lang="en-US" sz="1600" b="1">
                <a:solidFill>
                  <a:srgbClr val="434343"/>
                </a:solidFill>
              </a:rPr>
              <a:t>Recommendation 2</a:t>
            </a:r>
            <a:r>
              <a:rPr lang="en-US" sz="1600">
                <a:solidFill>
                  <a:srgbClr val="434343"/>
                </a:solidFill>
              </a:rPr>
              <a:t>: Increase access to bulk food purchasing, infrastructure, and resources for food assistance providers.</a:t>
            </a:r>
            <a:endParaRPr sz="1600">
              <a:solidFill>
                <a:srgbClr val="434343"/>
              </a:solidFill>
            </a:endParaRPr>
          </a:p>
          <a:p>
            <a:pPr marL="457200" lvl="0" indent="-330200" algn="l" rtl="0">
              <a:spcBef>
                <a:spcPts val="0"/>
              </a:spcBef>
              <a:spcAft>
                <a:spcPts val="0"/>
              </a:spcAft>
              <a:buClr>
                <a:srgbClr val="A2B335"/>
              </a:buClr>
              <a:buSzPts val="1600"/>
              <a:buChar char="✓"/>
            </a:pPr>
            <a:r>
              <a:rPr lang="en-US" sz="1600" b="1">
                <a:solidFill>
                  <a:srgbClr val="434343"/>
                </a:solidFill>
              </a:rPr>
              <a:t>Recommendation 3:</a:t>
            </a:r>
            <a:r>
              <a:rPr lang="en-US" sz="1600">
                <a:solidFill>
                  <a:srgbClr val="434343"/>
                </a:solidFill>
              </a:rPr>
              <a:t> Co-locate food security and social safety net services and create closed-loop referral systems.</a:t>
            </a:r>
            <a:endParaRPr sz="1600">
              <a:solidFill>
                <a:srgbClr val="434343"/>
              </a:solidFill>
            </a:endParaRPr>
          </a:p>
          <a:p>
            <a:pPr marL="457200" lvl="0" indent="-330200" algn="l" rtl="0">
              <a:spcBef>
                <a:spcPts val="0"/>
              </a:spcBef>
              <a:spcAft>
                <a:spcPts val="0"/>
              </a:spcAft>
              <a:buClr>
                <a:srgbClr val="A2B335"/>
              </a:buClr>
              <a:buSzPts val="1600"/>
              <a:buChar char="✓"/>
            </a:pPr>
            <a:r>
              <a:rPr lang="en-US" sz="1600" b="1">
                <a:solidFill>
                  <a:srgbClr val="434343"/>
                </a:solidFill>
              </a:rPr>
              <a:t>Recommendation 4:</a:t>
            </a:r>
            <a:r>
              <a:rPr lang="en-US" sz="1600">
                <a:solidFill>
                  <a:srgbClr val="434343"/>
                </a:solidFill>
              </a:rPr>
              <a:t> Improve transportation options for residents to access healthy food retailers and providers.</a:t>
            </a:r>
            <a:endParaRPr sz="1600">
              <a:solidFill>
                <a:srgbClr val="434343"/>
              </a:solidFill>
            </a:endParaRPr>
          </a:p>
          <a:p>
            <a:pPr marL="457200" lvl="0" indent="-330200" algn="l" rtl="0">
              <a:spcBef>
                <a:spcPts val="0"/>
              </a:spcBef>
              <a:spcAft>
                <a:spcPts val="0"/>
              </a:spcAft>
              <a:buClr>
                <a:srgbClr val="A2B335"/>
              </a:buClr>
              <a:buSzPts val="1600"/>
              <a:buChar char="✓"/>
            </a:pPr>
            <a:r>
              <a:rPr lang="en-US" sz="1600" b="1">
                <a:solidFill>
                  <a:srgbClr val="434343"/>
                </a:solidFill>
              </a:rPr>
              <a:t>Recommendation 5:</a:t>
            </a:r>
            <a:r>
              <a:rPr lang="en-US" sz="1600">
                <a:solidFill>
                  <a:srgbClr val="434343"/>
                </a:solidFill>
              </a:rPr>
              <a:t> Leverage state and regional partners for cross-jurisdictional food systems planning, coordinated communication, and infrastructure development.</a:t>
            </a:r>
            <a:endParaRPr sz="1600">
              <a:solidFill>
                <a:srgbClr val="434343"/>
              </a:solidFill>
            </a:endParaRPr>
          </a:p>
          <a:p>
            <a:pPr marL="457200" lvl="0" indent="-330200" algn="l" rtl="0">
              <a:spcBef>
                <a:spcPts val="0"/>
              </a:spcBef>
              <a:spcAft>
                <a:spcPts val="0"/>
              </a:spcAft>
              <a:buClr>
                <a:srgbClr val="A2B335"/>
              </a:buClr>
              <a:buSzPts val="1600"/>
              <a:buChar char="✓"/>
            </a:pPr>
            <a:r>
              <a:rPr lang="en-US" sz="1600" b="1">
                <a:solidFill>
                  <a:srgbClr val="434343"/>
                </a:solidFill>
              </a:rPr>
              <a:t>Recommendation 6:</a:t>
            </a:r>
            <a:r>
              <a:rPr lang="en-US" sz="1600">
                <a:solidFill>
                  <a:srgbClr val="434343"/>
                </a:solidFill>
              </a:rPr>
              <a:t> Provide land access, infrastructure and resources to help agriculture flourish.</a:t>
            </a:r>
            <a:endParaRPr sz="1600">
              <a:solidFill>
                <a:srgbClr val="434343"/>
              </a:solidFill>
            </a:endParaRPr>
          </a:p>
          <a:p>
            <a:pPr marL="457200" lvl="0" indent="-330200" algn="l" rtl="0">
              <a:spcBef>
                <a:spcPts val="0"/>
              </a:spcBef>
              <a:spcAft>
                <a:spcPts val="0"/>
              </a:spcAft>
              <a:buClr>
                <a:srgbClr val="A2B335"/>
              </a:buClr>
              <a:buSzPts val="1600"/>
              <a:buChar char="✓"/>
            </a:pPr>
            <a:r>
              <a:rPr lang="en-US" sz="1600" b="1">
                <a:solidFill>
                  <a:srgbClr val="434343"/>
                </a:solidFill>
              </a:rPr>
              <a:t>Recommendation 7:</a:t>
            </a:r>
            <a:r>
              <a:rPr lang="en-US" sz="1600">
                <a:solidFill>
                  <a:srgbClr val="434343"/>
                </a:solidFill>
              </a:rPr>
              <a:t> Continue to provide and expand market incentives and support to healthy food retailers of multiple sizes in target communities.	</a:t>
            </a:r>
            <a:endParaRPr sz="1600">
              <a:solidFill>
                <a:srgbClr val="434343"/>
              </a:solidFill>
            </a:endParaRPr>
          </a:p>
          <a:p>
            <a:pPr marL="0" marR="0" lvl="0" indent="0" algn="l" rtl="0">
              <a:lnSpc>
                <a:spcPct val="100000"/>
              </a:lnSpc>
              <a:spcBef>
                <a:spcPts val="0"/>
              </a:spcBef>
              <a:spcAft>
                <a:spcPts val="0"/>
              </a:spcAft>
              <a:buClr>
                <a:srgbClr val="000000"/>
              </a:buClr>
              <a:buSzPts val="1600"/>
              <a:buFont typeface="Arial"/>
              <a:buNone/>
            </a:pPr>
            <a:endParaRPr sz="1600" b="1">
              <a:solidFill>
                <a:srgbClr val="43434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b490144c6e_0_138"/>
          <p:cNvSpPr txBox="1">
            <a:spLocks noGrp="1"/>
          </p:cNvSpPr>
          <p:nvPr>
            <p:ph type="sldNum" idx="12"/>
          </p:nvPr>
        </p:nvSpPr>
        <p:spPr>
          <a:xfrm>
            <a:off x="6553200" y="640080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12</a:t>
            </a:fld>
            <a:endParaRPr/>
          </a:p>
        </p:txBody>
      </p:sp>
      <p:sp>
        <p:nvSpPr>
          <p:cNvPr id="309" name="Google Shape;309;gb490144c6e_0_138"/>
          <p:cNvSpPr txBox="1">
            <a:spLocks noGrp="1"/>
          </p:cNvSpPr>
          <p:nvPr>
            <p:ph type="body" idx="1"/>
          </p:nvPr>
        </p:nvSpPr>
        <p:spPr>
          <a:xfrm>
            <a:off x="914400" y="1349950"/>
            <a:ext cx="7173600" cy="293610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560"/>
              </a:spcBef>
              <a:spcAft>
                <a:spcPts val="0"/>
              </a:spcAft>
              <a:buClr>
                <a:srgbClr val="A2B335"/>
              </a:buClr>
              <a:buSzPts val="1800"/>
              <a:buFont typeface="Roboto"/>
              <a:buChar char="✔"/>
            </a:pPr>
            <a:r>
              <a:rPr lang="en-US" sz="2000">
                <a:solidFill>
                  <a:srgbClr val="434343"/>
                </a:solidFill>
                <a:latin typeface="Roboto"/>
                <a:ea typeface="Roboto"/>
                <a:cs typeface="Roboto"/>
                <a:sym typeface="Roboto"/>
              </a:rPr>
              <a:t>FSTF members review first draft </a:t>
            </a:r>
            <a:endParaRPr sz="2000">
              <a:solidFill>
                <a:srgbClr val="434343"/>
              </a:solidFill>
              <a:latin typeface="Roboto"/>
              <a:ea typeface="Roboto"/>
              <a:cs typeface="Roboto"/>
              <a:sym typeface="Roboto"/>
            </a:endParaRPr>
          </a:p>
          <a:p>
            <a:pPr marL="285750" lvl="0" indent="-298450" algn="l" rtl="0">
              <a:lnSpc>
                <a:spcPct val="100000"/>
              </a:lnSpc>
              <a:spcBef>
                <a:spcPts val="560"/>
              </a:spcBef>
              <a:spcAft>
                <a:spcPts val="0"/>
              </a:spcAft>
              <a:buClr>
                <a:srgbClr val="A2B335"/>
              </a:buClr>
              <a:buSzPts val="2000"/>
              <a:buFont typeface="Roboto"/>
              <a:buChar char="✔"/>
            </a:pPr>
            <a:r>
              <a:rPr lang="en-US" sz="2000">
                <a:solidFill>
                  <a:srgbClr val="434343"/>
                </a:solidFill>
                <a:latin typeface="Roboto"/>
                <a:ea typeface="Roboto"/>
                <a:cs typeface="Roboto"/>
                <a:sym typeface="Roboto"/>
              </a:rPr>
              <a:t>Final copy edits </a:t>
            </a:r>
            <a:endParaRPr sz="2000">
              <a:solidFill>
                <a:srgbClr val="434343"/>
              </a:solidFill>
              <a:latin typeface="Roboto"/>
              <a:ea typeface="Roboto"/>
              <a:cs typeface="Roboto"/>
              <a:sym typeface="Roboto"/>
            </a:endParaRPr>
          </a:p>
          <a:p>
            <a:pPr marL="285750" lvl="0" indent="-298450" algn="l" rtl="0">
              <a:lnSpc>
                <a:spcPct val="100000"/>
              </a:lnSpc>
              <a:spcBef>
                <a:spcPts val="560"/>
              </a:spcBef>
              <a:spcAft>
                <a:spcPts val="0"/>
              </a:spcAft>
              <a:buClr>
                <a:srgbClr val="A2B335"/>
              </a:buClr>
              <a:buSzPts val="2000"/>
              <a:buFont typeface="Roboto"/>
              <a:buChar char="✔"/>
            </a:pPr>
            <a:r>
              <a:rPr lang="en-US" sz="2000">
                <a:solidFill>
                  <a:srgbClr val="434343"/>
                </a:solidFill>
                <a:latin typeface="Roboto"/>
                <a:ea typeface="Roboto"/>
                <a:cs typeface="Roboto"/>
                <a:sym typeface="Roboto"/>
              </a:rPr>
              <a:t>Submit final draft to County Council for internal review and design </a:t>
            </a:r>
            <a:endParaRPr sz="2000">
              <a:solidFill>
                <a:srgbClr val="434343"/>
              </a:solidFill>
              <a:latin typeface="Roboto"/>
              <a:ea typeface="Roboto"/>
              <a:cs typeface="Roboto"/>
              <a:sym typeface="Roboto"/>
            </a:endParaRPr>
          </a:p>
          <a:p>
            <a:pPr marL="285750" lvl="0" indent="-298450" algn="l" rtl="0">
              <a:lnSpc>
                <a:spcPct val="100000"/>
              </a:lnSpc>
              <a:spcBef>
                <a:spcPts val="560"/>
              </a:spcBef>
              <a:spcAft>
                <a:spcPts val="0"/>
              </a:spcAft>
              <a:buClr>
                <a:srgbClr val="A2B335"/>
              </a:buClr>
              <a:buSzPts val="2000"/>
              <a:buFont typeface="Roboto"/>
              <a:buChar char="✔"/>
            </a:pPr>
            <a:r>
              <a:rPr lang="en-US" sz="2000">
                <a:solidFill>
                  <a:srgbClr val="434343"/>
                </a:solidFill>
                <a:latin typeface="Roboto"/>
                <a:ea typeface="Roboto"/>
                <a:cs typeface="Roboto"/>
                <a:sym typeface="Roboto"/>
              </a:rPr>
              <a:t>Publish final report </a:t>
            </a:r>
            <a:endParaRPr sz="2000">
              <a:solidFill>
                <a:srgbClr val="434343"/>
              </a:solidFill>
              <a:latin typeface="Roboto"/>
              <a:ea typeface="Roboto"/>
              <a:cs typeface="Roboto"/>
              <a:sym typeface="Roboto"/>
            </a:endParaRPr>
          </a:p>
          <a:p>
            <a:pPr marL="285750" lvl="0" indent="-298450" algn="l" rtl="0">
              <a:lnSpc>
                <a:spcPct val="100000"/>
              </a:lnSpc>
              <a:spcBef>
                <a:spcPts val="560"/>
              </a:spcBef>
              <a:spcAft>
                <a:spcPts val="0"/>
              </a:spcAft>
              <a:buClr>
                <a:srgbClr val="A2B335"/>
              </a:buClr>
              <a:buSzPts val="2000"/>
              <a:buFont typeface="Roboto"/>
              <a:buChar char="✔"/>
            </a:pPr>
            <a:r>
              <a:rPr lang="en-US" sz="2000">
                <a:solidFill>
                  <a:srgbClr val="434343"/>
                </a:solidFill>
                <a:latin typeface="Roboto"/>
                <a:ea typeface="Roboto"/>
                <a:cs typeface="Roboto"/>
                <a:sym typeface="Roboto"/>
              </a:rPr>
              <a:t>Briefing to County Council </a:t>
            </a:r>
            <a:endParaRPr sz="2000">
              <a:solidFill>
                <a:srgbClr val="434343"/>
              </a:solidFill>
              <a:latin typeface="Roboto"/>
              <a:ea typeface="Roboto"/>
              <a:cs typeface="Roboto"/>
              <a:sym typeface="Roboto"/>
            </a:endParaRPr>
          </a:p>
          <a:p>
            <a:pPr marL="0" lvl="0" indent="0" algn="l" rtl="0">
              <a:lnSpc>
                <a:spcPct val="100000"/>
              </a:lnSpc>
              <a:spcBef>
                <a:spcPts val="560"/>
              </a:spcBef>
              <a:spcAft>
                <a:spcPts val="0"/>
              </a:spcAft>
              <a:buSzPts val="1800"/>
              <a:buNone/>
            </a:pPr>
            <a:endParaRPr sz="2000">
              <a:solidFill>
                <a:srgbClr val="434343"/>
              </a:solidFill>
              <a:latin typeface="Arial"/>
              <a:ea typeface="Arial"/>
              <a:cs typeface="Arial"/>
              <a:sym typeface="Arial"/>
            </a:endParaRPr>
          </a:p>
          <a:p>
            <a:pPr marL="0" lvl="0" indent="0" algn="l" rtl="0">
              <a:lnSpc>
                <a:spcPct val="100000"/>
              </a:lnSpc>
              <a:spcBef>
                <a:spcPts val="560"/>
              </a:spcBef>
              <a:spcAft>
                <a:spcPts val="0"/>
              </a:spcAft>
              <a:buSzPts val="1800"/>
              <a:buNone/>
            </a:pPr>
            <a:endParaRPr sz="2000">
              <a:latin typeface="Arial"/>
              <a:ea typeface="Arial"/>
              <a:cs typeface="Arial"/>
              <a:sym typeface="Arial"/>
            </a:endParaRPr>
          </a:p>
          <a:p>
            <a:pPr marL="0" lvl="0" indent="0" algn="l" rtl="0">
              <a:lnSpc>
                <a:spcPct val="100000"/>
              </a:lnSpc>
              <a:spcBef>
                <a:spcPts val="560"/>
              </a:spcBef>
              <a:spcAft>
                <a:spcPts val="0"/>
              </a:spcAft>
              <a:buSzPts val="1800"/>
              <a:buNone/>
            </a:pPr>
            <a:endParaRPr sz="1600">
              <a:solidFill>
                <a:srgbClr val="434343"/>
              </a:solidFill>
            </a:endParaRPr>
          </a:p>
          <a:p>
            <a:pPr marL="0" lvl="0" indent="0" algn="l" rtl="0">
              <a:lnSpc>
                <a:spcPct val="100000"/>
              </a:lnSpc>
              <a:spcBef>
                <a:spcPts val="560"/>
              </a:spcBef>
              <a:spcAft>
                <a:spcPts val="0"/>
              </a:spcAft>
              <a:buSzPts val="1800"/>
              <a:buNone/>
            </a:pPr>
            <a:endParaRPr sz="1600">
              <a:solidFill>
                <a:srgbClr val="434343"/>
              </a:solidFill>
            </a:endParaRPr>
          </a:p>
          <a:p>
            <a:pPr marL="0" lvl="0" indent="0" algn="l" rtl="0">
              <a:lnSpc>
                <a:spcPct val="100000"/>
              </a:lnSpc>
              <a:spcBef>
                <a:spcPts val="560"/>
              </a:spcBef>
              <a:spcAft>
                <a:spcPts val="0"/>
              </a:spcAft>
              <a:buSzPts val="1800"/>
              <a:buNone/>
            </a:pPr>
            <a:endParaRPr sz="1600">
              <a:solidFill>
                <a:srgbClr val="434343"/>
              </a:solidFill>
            </a:endParaRPr>
          </a:p>
          <a:p>
            <a:pPr marL="457200" lvl="0" indent="0" algn="l" rtl="0">
              <a:lnSpc>
                <a:spcPct val="100000"/>
              </a:lnSpc>
              <a:spcBef>
                <a:spcPts val="560"/>
              </a:spcBef>
              <a:spcAft>
                <a:spcPts val="0"/>
              </a:spcAft>
              <a:buSzPts val="1800"/>
              <a:buNone/>
            </a:pPr>
            <a:endParaRPr sz="1200"/>
          </a:p>
          <a:p>
            <a:pPr marL="0" lvl="0" indent="0" algn="l" rtl="0">
              <a:lnSpc>
                <a:spcPct val="100000"/>
              </a:lnSpc>
              <a:spcBef>
                <a:spcPts val="0"/>
              </a:spcBef>
              <a:spcAft>
                <a:spcPts val="0"/>
              </a:spcAft>
              <a:buClr>
                <a:schemeClr val="dk1"/>
              </a:buClr>
              <a:buSzPts val="1100"/>
              <a:buFont typeface="Arial"/>
              <a:buNone/>
            </a:pPr>
            <a:endParaRPr sz="1200"/>
          </a:p>
          <a:p>
            <a:pPr marL="0" lvl="0" indent="0" algn="l" rtl="0">
              <a:lnSpc>
                <a:spcPct val="100000"/>
              </a:lnSpc>
              <a:spcBef>
                <a:spcPts val="0"/>
              </a:spcBef>
              <a:spcAft>
                <a:spcPts val="0"/>
              </a:spcAft>
              <a:buSzPts val="1800"/>
              <a:buNone/>
            </a:pPr>
            <a:endParaRPr sz="1200"/>
          </a:p>
          <a:p>
            <a:pPr marL="0" lvl="0" indent="0" algn="l" rtl="0">
              <a:lnSpc>
                <a:spcPct val="100000"/>
              </a:lnSpc>
              <a:spcBef>
                <a:spcPts val="560"/>
              </a:spcBef>
              <a:spcAft>
                <a:spcPts val="0"/>
              </a:spcAft>
              <a:buSzPts val="1800"/>
              <a:buNone/>
            </a:pPr>
            <a:endParaRPr sz="1600">
              <a:solidFill>
                <a:srgbClr val="434343"/>
              </a:solidFill>
            </a:endParaRPr>
          </a:p>
          <a:p>
            <a:pPr marL="0" lvl="0" indent="0" algn="l" rtl="0">
              <a:lnSpc>
                <a:spcPct val="100000"/>
              </a:lnSpc>
              <a:spcBef>
                <a:spcPts val="560"/>
              </a:spcBef>
              <a:spcAft>
                <a:spcPts val="0"/>
              </a:spcAft>
              <a:buSzPts val="1800"/>
              <a:buNone/>
            </a:pPr>
            <a:endParaRPr sz="1600">
              <a:solidFill>
                <a:srgbClr val="434343"/>
              </a:solidFill>
            </a:endParaRPr>
          </a:p>
        </p:txBody>
      </p:sp>
      <p:sp>
        <p:nvSpPr>
          <p:cNvPr id="310" name="Google Shape;310;gb490144c6e_0_138"/>
          <p:cNvSpPr txBox="1"/>
          <p:nvPr/>
        </p:nvSpPr>
        <p:spPr>
          <a:xfrm>
            <a:off x="722700" y="215275"/>
            <a:ext cx="77652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7F7F7F"/>
                </a:solidFill>
                <a:latin typeface="Calibri"/>
                <a:ea typeface="Calibri"/>
                <a:cs typeface="Calibri"/>
                <a:sym typeface="Calibri"/>
              </a:rPr>
              <a:t>Next Steps</a:t>
            </a:r>
            <a:endParaRPr sz="3200" b="1" i="0" u="none" strike="noStrike" cap="none">
              <a:solidFill>
                <a:srgbClr val="7F7F7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2B333"/>
        </a:solidFill>
        <a:effectLst/>
      </p:bgPr>
    </p:bg>
    <p:spTree>
      <p:nvGrpSpPr>
        <p:cNvPr id="1" name="Shape 315"/>
        <p:cNvGrpSpPr/>
        <p:nvPr/>
      </p:nvGrpSpPr>
      <p:grpSpPr>
        <a:xfrm>
          <a:off x="0" y="0"/>
          <a:ext cx="0" cy="0"/>
          <a:chOff x="0" y="0"/>
          <a:chExt cx="0" cy="0"/>
        </a:xfrm>
      </p:grpSpPr>
      <p:sp>
        <p:nvSpPr>
          <p:cNvPr id="316" name="Google Shape;316;ge2a291fe5f_0_152"/>
          <p:cNvSpPr txBox="1">
            <a:spLocks noGrp="1"/>
          </p:cNvSpPr>
          <p:nvPr>
            <p:ph type="sldNum" idx="12"/>
          </p:nvPr>
        </p:nvSpPr>
        <p:spPr>
          <a:xfrm>
            <a:off x="6553200" y="640080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13</a:t>
            </a:fld>
            <a:endParaRPr/>
          </a:p>
        </p:txBody>
      </p:sp>
      <p:sp>
        <p:nvSpPr>
          <p:cNvPr id="317" name="Google Shape;317;ge2a291fe5f_0_152"/>
          <p:cNvSpPr txBox="1"/>
          <p:nvPr/>
        </p:nvSpPr>
        <p:spPr>
          <a:xfrm>
            <a:off x="-59850" y="-230550"/>
            <a:ext cx="9356400" cy="7182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5000" b="1" i="0" u="none" strike="noStrike" cap="none">
                <a:solidFill>
                  <a:srgbClr val="A2B333"/>
                </a:solidFill>
                <a:latin typeface="Calibri"/>
                <a:ea typeface="Calibri"/>
                <a:cs typeface="Calibri"/>
                <a:sym typeface="Calibri"/>
              </a:rPr>
              <a:t>Thank you! </a:t>
            </a:r>
            <a:endParaRPr sz="5000" b="1" i="0" u="none" strike="noStrike" cap="none">
              <a:solidFill>
                <a:srgbClr val="A2B333"/>
              </a:solidFill>
              <a:latin typeface="Calibri"/>
              <a:ea typeface="Calibri"/>
              <a:cs typeface="Calibri"/>
              <a:sym typeface="Calibri"/>
            </a:endParaRPr>
          </a:p>
        </p:txBody>
      </p:sp>
      <p:pic>
        <p:nvPicPr>
          <p:cNvPr id="318" name="Google Shape;318;ge2a291fe5f_0_152"/>
          <p:cNvPicPr preferRelativeResize="0"/>
          <p:nvPr/>
        </p:nvPicPr>
        <p:blipFill>
          <a:blip r:embed="rId3">
            <a:alphaModFix/>
          </a:blip>
          <a:stretch>
            <a:fillRect/>
          </a:stretch>
        </p:blipFill>
        <p:spPr>
          <a:xfrm>
            <a:off x="0" y="960971"/>
            <a:ext cx="9144000" cy="493605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e2a291fe5f_0_174"/>
          <p:cNvSpPr txBox="1"/>
          <p:nvPr/>
        </p:nvSpPr>
        <p:spPr>
          <a:xfrm>
            <a:off x="643750" y="255525"/>
            <a:ext cx="8016900" cy="778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3600" b="1">
                <a:solidFill>
                  <a:srgbClr val="7F7F7F"/>
                </a:solidFill>
                <a:latin typeface="Calibri"/>
                <a:ea typeface="Calibri"/>
                <a:cs typeface="Calibri"/>
                <a:sym typeface="Calibri"/>
              </a:rPr>
              <a:t>Task Force Timeline in Review</a:t>
            </a:r>
            <a:endParaRPr sz="3600" b="1" i="0" u="none" strike="noStrike" cap="none">
              <a:solidFill>
                <a:srgbClr val="7F7F7F"/>
              </a:solidFill>
              <a:latin typeface="Calibri"/>
              <a:ea typeface="Calibri"/>
              <a:cs typeface="Calibri"/>
              <a:sym typeface="Calibri"/>
            </a:endParaRPr>
          </a:p>
        </p:txBody>
      </p:sp>
      <p:sp>
        <p:nvSpPr>
          <p:cNvPr id="118" name="Google Shape;118;ge2a291fe5f_0_174"/>
          <p:cNvSpPr/>
          <p:nvPr/>
        </p:nvSpPr>
        <p:spPr>
          <a:xfrm>
            <a:off x="-389900" y="4278425"/>
            <a:ext cx="10118100" cy="2753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ge2a291fe5f_0_174"/>
          <p:cNvGrpSpPr/>
          <p:nvPr/>
        </p:nvGrpSpPr>
        <p:grpSpPr>
          <a:xfrm>
            <a:off x="396000" y="1606911"/>
            <a:ext cx="4094300" cy="861172"/>
            <a:chOff x="3562350" y="909418"/>
            <a:chExt cx="4094300" cy="765282"/>
          </a:xfrm>
        </p:grpSpPr>
        <p:sp>
          <p:nvSpPr>
            <p:cNvPr id="120" name="Google Shape;120;ge2a291fe5f_0_17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b="1">
                  <a:solidFill>
                    <a:srgbClr val="A2B335"/>
                  </a:solidFill>
                  <a:latin typeface="Roboto"/>
                  <a:ea typeface="Roboto"/>
                  <a:cs typeface="Roboto"/>
                  <a:sym typeface="Roboto"/>
                </a:rPr>
                <a:t>First FSTF Meeting </a:t>
              </a:r>
              <a:endParaRPr sz="1100" b="1">
                <a:solidFill>
                  <a:srgbClr val="A2B335"/>
                </a:solidFill>
                <a:latin typeface="Roboto"/>
                <a:ea typeface="Roboto"/>
                <a:cs typeface="Roboto"/>
                <a:sym typeface="Roboto"/>
              </a:endParaRPr>
            </a:p>
          </p:txBody>
        </p:sp>
        <p:sp>
          <p:nvSpPr>
            <p:cNvPr id="121" name="Google Shape;121;ge2a291fe5f_0_174"/>
            <p:cNvSpPr txBox="1"/>
            <p:nvPr/>
          </p:nvSpPr>
          <p:spPr>
            <a:xfrm>
              <a:off x="4928450" y="1154904"/>
              <a:ext cx="2728200" cy="3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700">
                  <a:solidFill>
                    <a:srgbClr val="434343"/>
                  </a:solidFill>
                  <a:latin typeface="Roboto"/>
                  <a:ea typeface="Roboto"/>
                  <a:cs typeface="Roboto"/>
                  <a:sym typeface="Roboto"/>
                </a:rPr>
                <a:t>Members met to review group priorities and purpose of the FSTF </a:t>
              </a:r>
              <a:endParaRPr sz="700">
                <a:solidFill>
                  <a:srgbClr val="434343"/>
                </a:solidFill>
                <a:latin typeface="Roboto"/>
                <a:ea typeface="Roboto"/>
                <a:cs typeface="Roboto"/>
                <a:sym typeface="Roboto"/>
              </a:endParaRPr>
            </a:p>
          </p:txBody>
        </p:sp>
        <p:sp>
          <p:nvSpPr>
            <p:cNvPr id="122" name="Google Shape;122;ge2a291fe5f_0_174"/>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US" sz="900">
                  <a:solidFill>
                    <a:schemeClr val="accent5"/>
                  </a:solidFill>
                  <a:latin typeface="Roboto"/>
                  <a:ea typeface="Roboto"/>
                  <a:cs typeface="Roboto"/>
                  <a:sym typeface="Roboto"/>
                </a:rPr>
                <a:t>October</a:t>
              </a:r>
              <a:endParaRPr sz="900">
                <a:solidFill>
                  <a:schemeClr val="accent5"/>
                </a:solidFill>
                <a:latin typeface="Roboto"/>
                <a:ea typeface="Roboto"/>
                <a:cs typeface="Roboto"/>
                <a:sym typeface="Roboto"/>
              </a:endParaRPr>
            </a:p>
          </p:txBody>
        </p:sp>
        <p:sp>
          <p:nvSpPr>
            <p:cNvPr id="123" name="Google Shape;123;ge2a291fe5f_0_174"/>
            <p:cNvSpPr/>
            <p:nvPr/>
          </p:nvSpPr>
          <p:spPr>
            <a:xfrm>
              <a:off x="4517125" y="1086100"/>
              <a:ext cx="133500" cy="5886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4" name="Google Shape;124;ge2a291fe5f_0_174"/>
            <p:cNvCxnSpPr/>
            <p:nvPr/>
          </p:nvCxnSpPr>
          <p:spPr>
            <a:xfrm rot="10800000">
              <a:off x="4318975" y="1083450"/>
              <a:ext cx="529800" cy="0"/>
            </a:xfrm>
            <a:prstGeom prst="straightConnector1">
              <a:avLst/>
            </a:prstGeom>
            <a:noFill/>
            <a:ln w="9525" cap="flat" cmpd="sng">
              <a:solidFill>
                <a:srgbClr val="CCCCCC"/>
              </a:solidFill>
              <a:prstDash val="solid"/>
              <a:round/>
              <a:headEnd type="none" w="sm" len="sm"/>
              <a:tailEnd type="none" w="sm" len="sm"/>
            </a:ln>
          </p:spPr>
        </p:cxnSp>
      </p:grpSp>
      <p:grpSp>
        <p:nvGrpSpPr>
          <p:cNvPr id="125" name="Google Shape;125;ge2a291fe5f_0_174"/>
          <p:cNvGrpSpPr/>
          <p:nvPr/>
        </p:nvGrpSpPr>
        <p:grpSpPr>
          <a:xfrm>
            <a:off x="396000" y="2274787"/>
            <a:ext cx="4094300" cy="861172"/>
            <a:chOff x="3562350" y="909418"/>
            <a:chExt cx="4094300" cy="765282"/>
          </a:xfrm>
        </p:grpSpPr>
        <p:sp>
          <p:nvSpPr>
            <p:cNvPr id="126" name="Google Shape;126;ge2a291fe5f_0_17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b="1">
                  <a:solidFill>
                    <a:srgbClr val="A2B335"/>
                  </a:solidFill>
                  <a:latin typeface="Roboto"/>
                  <a:ea typeface="Roboto"/>
                  <a:cs typeface="Roboto"/>
                  <a:sym typeface="Roboto"/>
                </a:rPr>
                <a:t>Landscape of Food Insecurity</a:t>
              </a:r>
              <a:endParaRPr sz="1100" b="1">
                <a:solidFill>
                  <a:srgbClr val="A2B335"/>
                </a:solidFill>
                <a:latin typeface="Roboto"/>
                <a:ea typeface="Roboto"/>
                <a:cs typeface="Roboto"/>
                <a:sym typeface="Roboto"/>
              </a:endParaRPr>
            </a:p>
          </p:txBody>
        </p:sp>
        <p:sp>
          <p:nvSpPr>
            <p:cNvPr id="127" name="Google Shape;127;ge2a291fe5f_0_174"/>
            <p:cNvSpPr txBox="1"/>
            <p:nvPr/>
          </p:nvSpPr>
          <p:spPr>
            <a:xfrm>
              <a:off x="4928450" y="1154904"/>
              <a:ext cx="2728200" cy="3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700">
                  <a:solidFill>
                    <a:srgbClr val="434343"/>
                  </a:solidFill>
                  <a:latin typeface="Roboto"/>
                  <a:ea typeface="Roboto"/>
                  <a:cs typeface="Roboto"/>
                  <a:sym typeface="Roboto"/>
                </a:rPr>
                <a:t>Presenters included, Capital Area Food Bank, No Kid Hungry, &amp; PGC Health Department </a:t>
              </a:r>
              <a:endParaRPr sz="700">
                <a:solidFill>
                  <a:srgbClr val="434343"/>
                </a:solidFill>
                <a:latin typeface="Roboto"/>
                <a:ea typeface="Roboto"/>
                <a:cs typeface="Roboto"/>
                <a:sym typeface="Roboto"/>
              </a:endParaRPr>
            </a:p>
          </p:txBody>
        </p:sp>
        <p:sp>
          <p:nvSpPr>
            <p:cNvPr id="128" name="Google Shape;128;ge2a291fe5f_0_174"/>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US" sz="900">
                  <a:solidFill>
                    <a:schemeClr val="accent5"/>
                  </a:solidFill>
                  <a:latin typeface="Roboto"/>
                  <a:ea typeface="Roboto"/>
                  <a:cs typeface="Roboto"/>
                  <a:sym typeface="Roboto"/>
                </a:rPr>
                <a:t>November</a:t>
              </a:r>
              <a:endParaRPr sz="900">
                <a:solidFill>
                  <a:schemeClr val="accent5"/>
                </a:solidFill>
                <a:latin typeface="Roboto"/>
                <a:ea typeface="Roboto"/>
                <a:cs typeface="Roboto"/>
                <a:sym typeface="Roboto"/>
              </a:endParaRPr>
            </a:p>
          </p:txBody>
        </p:sp>
        <p:sp>
          <p:nvSpPr>
            <p:cNvPr id="129" name="Google Shape;129;ge2a291fe5f_0_174"/>
            <p:cNvSpPr/>
            <p:nvPr/>
          </p:nvSpPr>
          <p:spPr>
            <a:xfrm>
              <a:off x="4517125" y="1086100"/>
              <a:ext cx="133500" cy="5886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0" name="Google Shape;130;ge2a291fe5f_0_174"/>
            <p:cNvCxnSpPr/>
            <p:nvPr/>
          </p:nvCxnSpPr>
          <p:spPr>
            <a:xfrm rot="10800000">
              <a:off x="4318975" y="1083450"/>
              <a:ext cx="529800" cy="0"/>
            </a:xfrm>
            <a:prstGeom prst="straightConnector1">
              <a:avLst/>
            </a:prstGeom>
            <a:noFill/>
            <a:ln w="9525" cap="flat" cmpd="sng">
              <a:solidFill>
                <a:srgbClr val="B7B7B7"/>
              </a:solidFill>
              <a:prstDash val="solid"/>
              <a:round/>
              <a:headEnd type="none" w="sm" len="sm"/>
              <a:tailEnd type="none" w="sm" len="sm"/>
            </a:ln>
          </p:spPr>
        </p:cxnSp>
      </p:grpSp>
      <p:grpSp>
        <p:nvGrpSpPr>
          <p:cNvPr id="131" name="Google Shape;131;ge2a291fe5f_0_174"/>
          <p:cNvGrpSpPr/>
          <p:nvPr/>
        </p:nvGrpSpPr>
        <p:grpSpPr>
          <a:xfrm>
            <a:off x="396000" y="2942662"/>
            <a:ext cx="4094300" cy="861172"/>
            <a:chOff x="3562350" y="909418"/>
            <a:chExt cx="4094300" cy="765282"/>
          </a:xfrm>
        </p:grpSpPr>
        <p:sp>
          <p:nvSpPr>
            <p:cNvPr id="132" name="Google Shape;132;ge2a291fe5f_0_17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b="1">
                  <a:solidFill>
                    <a:srgbClr val="A2B335"/>
                  </a:solidFill>
                  <a:latin typeface="Roboto"/>
                  <a:ea typeface="Roboto"/>
                  <a:cs typeface="Roboto"/>
                  <a:sym typeface="Roboto"/>
                </a:rPr>
                <a:t>Food Security Efforts in PGC </a:t>
              </a:r>
              <a:endParaRPr sz="1100" b="1">
                <a:solidFill>
                  <a:srgbClr val="A2B335"/>
                </a:solidFill>
                <a:latin typeface="Roboto"/>
                <a:ea typeface="Roboto"/>
                <a:cs typeface="Roboto"/>
                <a:sym typeface="Roboto"/>
              </a:endParaRPr>
            </a:p>
          </p:txBody>
        </p:sp>
        <p:sp>
          <p:nvSpPr>
            <p:cNvPr id="133" name="Google Shape;133;ge2a291fe5f_0_174"/>
            <p:cNvSpPr txBox="1"/>
            <p:nvPr/>
          </p:nvSpPr>
          <p:spPr>
            <a:xfrm>
              <a:off x="4928450" y="1154904"/>
              <a:ext cx="2728200" cy="3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700">
                  <a:solidFill>
                    <a:srgbClr val="434343"/>
                  </a:solidFill>
                  <a:latin typeface="Roboto"/>
                  <a:ea typeface="Roboto"/>
                  <a:cs typeface="Roboto"/>
                  <a:sym typeface="Roboto"/>
                </a:rPr>
                <a:t>Presentations included, CEX/Stand Up &amp; Deliver, Department of Family Services, Prince George’s County Public Schools </a:t>
              </a:r>
              <a:endParaRPr sz="700">
                <a:solidFill>
                  <a:srgbClr val="434343"/>
                </a:solidFill>
                <a:latin typeface="Roboto"/>
                <a:ea typeface="Roboto"/>
                <a:cs typeface="Roboto"/>
                <a:sym typeface="Roboto"/>
              </a:endParaRPr>
            </a:p>
          </p:txBody>
        </p:sp>
        <p:sp>
          <p:nvSpPr>
            <p:cNvPr id="134" name="Google Shape;134;ge2a291fe5f_0_174"/>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US" sz="900">
                  <a:solidFill>
                    <a:schemeClr val="accent5"/>
                  </a:solidFill>
                  <a:latin typeface="Roboto"/>
                  <a:ea typeface="Roboto"/>
                  <a:cs typeface="Roboto"/>
                  <a:sym typeface="Roboto"/>
                </a:rPr>
                <a:t>December</a:t>
              </a:r>
              <a:endParaRPr sz="900">
                <a:solidFill>
                  <a:schemeClr val="accent5"/>
                </a:solidFill>
                <a:latin typeface="Roboto"/>
                <a:ea typeface="Roboto"/>
                <a:cs typeface="Roboto"/>
                <a:sym typeface="Roboto"/>
              </a:endParaRPr>
            </a:p>
          </p:txBody>
        </p:sp>
        <p:sp>
          <p:nvSpPr>
            <p:cNvPr id="135" name="Google Shape;135;ge2a291fe5f_0_174"/>
            <p:cNvSpPr/>
            <p:nvPr/>
          </p:nvSpPr>
          <p:spPr>
            <a:xfrm>
              <a:off x="4517125" y="1086100"/>
              <a:ext cx="133500" cy="588600"/>
            </a:xfrm>
            <a:prstGeom prst="rect">
              <a:avLst/>
            </a:pr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6" name="Google Shape;136;ge2a291fe5f_0_174"/>
            <p:cNvCxnSpPr/>
            <p:nvPr/>
          </p:nvCxnSpPr>
          <p:spPr>
            <a:xfrm rot="10800000">
              <a:off x="4318975" y="1083450"/>
              <a:ext cx="529800" cy="0"/>
            </a:xfrm>
            <a:prstGeom prst="straightConnector1">
              <a:avLst/>
            </a:prstGeom>
            <a:noFill/>
            <a:ln w="9525" cap="flat" cmpd="sng">
              <a:solidFill>
                <a:srgbClr val="C2C2C2"/>
              </a:solidFill>
              <a:prstDash val="solid"/>
              <a:round/>
              <a:headEnd type="none" w="sm" len="sm"/>
              <a:tailEnd type="none" w="sm" len="sm"/>
            </a:ln>
          </p:spPr>
        </p:cxnSp>
      </p:grpSp>
      <p:grpSp>
        <p:nvGrpSpPr>
          <p:cNvPr id="137" name="Google Shape;137;ge2a291fe5f_0_174"/>
          <p:cNvGrpSpPr/>
          <p:nvPr/>
        </p:nvGrpSpPr>
        <p:grpSpPr>
          <a:xfrm>
            <a:off x="396000" y="3610538"/>
            <a:ext cx="4094300" cy="861172"/>
            <a:chOff x="3562350" y="909418"/>
            <a:chExt cx="4094300" cy="765282"/>
          </a:xfrm>
        </p:grpSpPr>
        <p:sp>
          <p:nvSpPr>
            <p:cNvPr id="138" name="Google Shape;138;ge2a291fe5f_0_17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b="1">
                  <a:solidFill>
                    <a:srgbClr val="A2B335"/>
                  </a:solidFill>
                  <a:latin typeface="Roboto"/>
                  <a:ea typeface="Roboto"/>
                  <a:cs typeface="Roboto"/>
                  <a:sym typeface="Roboto"/>
                </a:rPr>
                <a:t>State of the Food System in PGC </a:t>
              </a:r>
              <a:endParaRPr sz="1100" b="1">
                <a:solidFill>
                  <a:srgbClr val="A2B335"/>
                </a:solidFill>
                <a:latin typeface="Roboto"/>
                <a:ea typeface="Roboto"/>
                <a:cs typeface="Roboto"/>
                <a:sym typeface="Roboto"/>
              </a:endParaRPr>
            </a:p>
          </p:txBody>
        </p:sp>
        <p:sp>
          <p:nvSpPr>
            <p:cNvPr id="139" name="Google Shape;139;ge2a291fe5f_0_174"/>
            <p:cNvSpPr txBox="1"/>
            <p:nvPr/>
          </p:nvSpPr>
          <p:spPr>
            <a:xfrm>
              <a:off x="4928450" y="1154904"/>
              <a:ext cx="2728200" cy="3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700">
                  <a:solidFill>
                    <a:srgbClr val="434343"/>
                  </a:solidFill>
                  <a:latin typeface="Roboto"/>
                  <a:ea typeface="Roboto"/>
                  <a:cs typeface="Roboto"/>
                  <a:sym typeface="Roboto"/>
                </a:rPr>
                <a:t>Presentations included a review of key food systems definitions, an overview of past Planning Department reports, and legislation</a:t>
              </a:r>
              <a:endParaRPr sz="700">
                <a:solidFill>
                  <a:srgbClr val="434343"/>
                </a:solidFill>
                <a:latin typeface="Roboto"/>
                <a:ea typeface="Roboto"/>
                <a:cs typeface="Roboto"/>
                <a:sym typeface="Roboto"/>
              </a:endParaRPr>
            </a:p>
          </p:txBody>
        </p:sp>
        <p:sp>
          <p:nvSpPr>
            <p:cNvPr id="140" name="Google Shape;140;ge2a291fe5f_0_174"/>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US" sz="900">
                  <a:solidFill>
                    <a:schemeClr val="accent5"/>
                  </a:solidFill>
                  <a:latin typeface="Roboto"/>
                  <a:ea typeface="Roboto"/>
                  <a:cs typeface="Roboto"/>
                  <a:sym typeface="Roboto"/>
                </a:rPr>
                <a:t>January</a:t>
              </a:r>
              <a:endParaRPr sz="900">
                <a:solidFill>
                  <a:schemeClr val="accent5"/>
                </a:solidFill>
                <a:latin typeface="Roboto"/>
                <a:ea typeface="Roboto"/>
                <a:cs typeface="Roboto"/>
                <a:sym typeface="Roboto"/>
              </a:endParaRPr>
            </a:p>
          </p:txBody>
        </p:sp>
        <p:sp>
          <p:nvSpPr>
            <p:cNvPr id="141" name="Google Shape;141;ge2a291fe5f_0_174"/>
            <p:cNvSpPr/>
            <p:nvPr/>
          </p:nvSpPr>
          <p:spPr>
            <a:xfrm>
              <a:off x="4517125" y="1086100"/>
              <a:ext cx="133500" cy="588600"/>
            </a:xfrm>
            <a:prstGeom prst="rect">
              <a:avLst/>
            </a:pr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2" name="Google Shape;142;ge2a291fe5f_0_174"/>
            <p:cNvCxnSpPr/>
            <p:nvPr/>
          </p:nvCxnSpPr>
          <p:spPr>
            <a:xfrm rot="10800000">
              <a:off x="4318975" y="1083450"/>
              <a:ext cx="529800" cy="0"/>
            </a:xfrm>
            <a:prstGeom prst="straightConnector1">
              <a:avLst/>
            </a:prstGeom>
            <a:noFill/>
            <a:ln w="9525" cap="flat" cmpd="sng">
              <a:solidFill>
                <a:srgbClr val="C2C2C2"/>
              </a:solidFill>
              <a:prstDash val="solid"/>
              <a:round/>
              <a:headEnd type="none" w="sm" len="sm"/>
              <a:tailEnd type="none" w="sm" len="sm"/>
            </a:ln>
          </p:spPr>
        </p:cxnSp>
      </p:grpSp>
      <p:grpSp>
        <p:nvGrpSpPr>
          <p:cNvPr id="143" name="Google Shape;143;ge2a291fe5f_0_174"/>
          <p:cNvGrpSpPr/>
          <p:nvPr/>
        </p:nvGrpSpPr>
        <p:grpSpPr>
          <a:xfrm>
            <a:off x="396000" y="4181638"/>
            <a:ext cx="4094300" cy="861172"/>
            <a:chOff x="3562350" y="909418"/>
            <a:chExt cx="4094300" cy="765282"/>
          </a:xfrm>
        </p:grpSpPr>
        <p:sp>
          <p:nvSpPr>
            <p:cNvPr id="144" name="Google Shape;144;ge2a291fe5f_0_17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b="1">
                  <a:solidFill>
                    <a:srgbClr val="A2B335"/>
                  </a:solidFill>
                  <a:latin typeface="Roboto"/>
                  <a:ea typeface="Roboto"/>
                  <a:cs typeface="Roboto"/>
                  <a:sym typeface="Roboto"/>
                </a:rPr>
                <a:t>Examples: Neighboring Jurisdictions</a:t>
              </a:r>
              <a:endParaRPr sz="1100" b="1">
                <a:solidFill>
                  <a:srgbClr val="A2B335"/>
                </a:solidFill>
                <a:latin typeface="Roboto"/>
                <a:ea typeface="Roboto"/>
                <a:cs typeface="Roboto"/>
                <a:sym typeface="Roboto"/>
              </a:endParaRPr>
            </a:p>
          </p:txBody>
        </p:sp>
        <p:sp>
          <p:nvSpPr>
            <p:cNvPr id="145" name="Google Shape;145;ge2a291fe5f_0_174"/>
            <p:cNvSpPr txBox="1"/>
            <p:nvPr/>
          </p:nvSpPr>
          <p:spPr>
            <a:xfrm>
              <a:off x="4928450" y="1154904"/>
              <a:ext cx="2728200" cy="3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700">
                  <a:solidFill>
                    <a:srgbClr val="434343"/>
                  </a:solidFill>
                  <a:latin typeface="Roboto"/>
                  <a:ea typeface="Roboto"/>
                  <a:cs typeface="Roboto"/>
                  <a:sym typeface="Roboto"/>
                </a:rPr>
                <a:t>Presentations included guests from Montgomery County &amp; Baltimore City to share examples to address food insecurity</a:t>
              </a:r>
              <a:endParaRPr sz="700">
                <a:solidFill>
                  <a:srgbClr val="434343"/>
                </a:solidFill>
                <a:latin typeface="Roboto"/>
                <a:ea typeface="Roboto"/>
                <a:cs typeface="Roboto"/>
                <a:sym typeface="Roboto"/>
              </a:endParaRPr>
            </a:p>
          </p:txBody>
        </p:sp>
        <p:sp>
          <p:nvSpPr>
            <p:cNvPr id="146" name="Google Shape;146;ge2a291fe5f_0_174"/>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US" sz="900">
                  <a:solidFill>
                    <a:schemeClr val="accent5"/>
                  </a:solidFill>
                  <a:latin typeface="Roboto"/>
                  <a:ea typeface="Roboto"/>
                  <a:cs typeface="Roboto"/>
                  <a:sym typeface="Roboto"/>
                </a:rPr>
                <a:t>February</a:t>
              </a:r>
              <a:endParaRPr sz="900">
                <a:solidFill>
                  <a:schemeClr val="accent5"/>
                </a:solidFill>
                <a:latin typeface="Roboto"/>
                <a:ea typeface="Roboto"/>
                <a:cs typeface="Roboto"/>
                <a:sym typeface="Roboto"/>
              </a:endParaRPr>
            </a:p>
          </p:txBody>
        </p:sp>
        <p:sp>
          <p:nvSpPr>
            <p:cNvPr id="147" name="Google Shape;147;ge2a291fe5f_0_174"/>
            <p:cNvSpPr/>
            <p:nvPr/>
          </p:nvSpPr>
          <p:spPr>
            <a:xfrm>
              <a:off x="4517125" y="1086100"/>
              <a:ext cx="133500" cy="588600"/>
            </a:xfrm>
            <a:prstGeom prst="rect">
              <a:avLst/>
            </a:pr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8" name="Google Shape;148;ge2a291fe5f_0_174"/>
            <p:cNvCxnSpPr/>
            <p:nvPr/>
          </p:nvCxnSpPr>
          <p:spPr>
            <a:xfrm rot="10800000">
              <a:off x="4318975" y="1083450"/>
              <a:ext cx="529800" cy="0"/>
            </a:xfrm>
            <a:prstGeom prst="straightConnector1">
              <a:avLst/>
            </a:prstGeom>
            <a:noFill/>
            <a:ln w="9525" cap="flat" cmpd="sng">
              <a:solidFill>
                <a:srgbClr val="C2C2C2"/>
              </a:solidFill>
              <a:prstDash val="solid"/>
              <a:round/>
              <a:headEnd type="none" w="sm" len="sm"/>
              <a:tailEnd type="none" w="sm" len="sm"/>
            </a:ln>
          </p:spPr>
        </p:cxnSp>
      </p:grpSp>
      <p:grpSp>
        <p:nvGrpSpPr>
          <p:cNvPr id="149" name="Google Shape;149;ge2a291fe5f_0_174"/>
          <p:cNvGrpSpPr/>
          <p:nvPr/>
        </p:nvGrpSpPr>
        <p:grpSpPr>
          <a:xfrm>
            <a:off x="396000" y="4946289"/>
            <a:ext cx="4094300" cy="861172"/>
            <a:chOff x="3562350" y="909418"/>
            <a:chExt cx="4094300" cy="765282"/>
          </a:xfrm>
        </p:grpSpPr>
        <p:sp>
          <p:nvSpPr>
            <p:cNvPr id="150" name="Google Shape;150;ge2a291fe5f_0_17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b="1">
                  <a:solidFill>
                    <a:srgbClr val="A2B335"/>
                  </a:solidFill>
                  <a:latin typeface="Roboto"/>
                  <a:ea typeface="Roboto"/>
                  <a:cs typeface="Roboto"/>
                  <a:sym typeface="Roboto"/>
                </a:rPr>
                <a:t>Developing the Report </a:t>
              </a:r>
              <a:endParaRPr sz="1100" b="1">
                <a:solidFill>
                  <a:srgbClr val="A2B335"/>
                </a:solidFill>
                <a:latin typeface="Roboto"/>
                <a:ea typeface="Roboto"/>
                <a:cs typeface="Roboto"/>
                <a:sym typeface="Roboto"/>
              </a:endParaRPr>
            </a:p>
          </p:txBody>
        </p:sp>
        <p:sp>
          <p:nvSpPr>
            <p:cNvPr id="151" name="Google Shape;151;ge2a291fe5f_0_174"/>
            <p:cNvSpPr txBox="1"/>
            <p:nvPr/>
          </p:nvSpPr>
          <p:spPr>
            <a:xfrm>
              <a:off x="4928450" y="1154904"/>
              <a:ext cx="2728200" cy="3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700">
                  <a:solidFill>
                    <a:srgbClr val="434343"/>
                  </a:solidFill>
                  <a:latin typeface="Roboto"/>
                  <a:ea typeface="Roboto"/>
                  <a:cs typeface="Roboto"/>
                  <a:sym typeface="Roboto"/>
                </a:rPr>
                <a:t>IPHI presented the report outline and process to identify recommendations via small groups </a:t>
              </a:r>
              <a:endParaRPr sz="700">
                <a:solidFill>
                  <a:srgbClr val="434343"/>
                </a:solidFill>
                <a:latin typeface="Roboto"/>
                <a:ea typeface="Roboto"/>
                <a:cs typeface="Roboto"/>
                <a:sym typeface="Roboto"/>
              </a:endParaRPr>
            </a:p>
          </p:txBody>
        </p:sp>
        <p:sp>
          <p:nvSpPr>
            <p:cNvPr id="152" name="Google Shape;152;ge2a291fe5f_0_174"/>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US" sz="900">
                  <a:solidFill>
                    <a:schemeClr val="accent5"/>
                  </a:solidFill>
                  <a:latin typeface="Roboto"/>
                  <a:ea typeface="Roboto"/>
                  <a:cs typeface="Roboto"/>
                  <a:sym typeface="Roboto"/>
                </a:rPr>
                <a:t>March</a:t>
              </a:r>
              <a:endParaRPr sz="900">
                <a:solidFill>
                  <a:schemeClr val="accent5"/>
                </a:solidFill>
                <a:latin typeface="Roboto"/>
                <a:ea typeface="Roboto"/>
                <a:cs typeface="Roboto"/>
                <a:sym typeface="Roboto"/>
              </a:endParaRPr>
            </a:p>
          </p:txBody>
        </p:sp>
        <p:sp>
          <p:nvSpPr>
            <p:cNvPr id="153" name="Google Shape;153;ge2a291fe5f_0_174"/>
            <p:cNvSpPr/>
            <p:nvPr/>
          </p:nvSpPr>
          <p:spPr>
            <a:xfrm>
              <a:off x="4517125" y="1086100"/>
              <a:ext cx="133500" cy="588600"/>
            </a:xfrm>
            <a:prstGeom prst="rect">
              <a:avLst/>
            </a:pr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4" name="Google Shape;154;ge2a291fe5f_0_174"/>
            <p:cNvCxnSpPr/>
            <p:nvPr/>
          </p:nvCxnSpPr>
          <p:spPr>
            <a:xfrm rot="10800000">
              <a:off x="4318975" y="1083450"/>
              <a:ext cx="529800" cy="0"/>
            </a:xfrm>
            <a:prstGeom prst="straightConnector1">
              <a:avLst/>
            </a:prstGeom>
            <a:noFill/>
            <a:ln w="9525" cap="flat" cmpd="sng">
              <a:solidFill>
                <a:srgbClr val="C2C2C2"/>
              </a:solidFill>
              <a:prstDash val="solid"/>
              <a:round/>
              <a:headEnd type="none" w="sm" len="sm"/>
              <a:tailEnd type="none" w="sm" len="sm"/>
            </a:ln>
          </p:spPr>
        </p:cxnSp>
      </p:grpSp>
      <p:grpSp>
        <p:nvGrpSpPr>
          <p:cNvPr id="155" name="Google Shape;155;ge2a291fe5f_0_174"/>
          <p:cNvGrpSpPr/>
          <p:nvPr/>
        </p:nvGrpSpPr>
        <p:grpSpPr>
          <a:xfrm>
            <a:off x="4663200" y="1606911"/>
            <a:ext cx="4094300" cy="861172"/>
            <a:chOff x="3562350" y="909418"/>
            <a:chExt cx="4094300" cy="765282"/>
          </a:xfrm>
        </p:grpSpPr>
        <p:sp>
          <p:nvSpPr>
            <p:cNvPr id="156" name="Google Shape;156;ge2a291fe5f_0_17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b="1">
                  <a:solidFill>
                    <a:schemeClr val="accent3"/>
                  </a:solidFill>
                  <a:latin typeface="Roboto"/>
                  <a:ea typeface="Roboto"/>
                  <a:cs typeface="Roboto"/>
                  <a:sym typeface="Roboto"/>
                </a:rPr>
                <a:t>Small Group Meetings </a:t>
              </a:r>
              <a:endParaRPr sz="1100" b="1">
                <a:solidFill>
                  <a:schemeClr val="accent3"/>
                </a:solidFill>
                <a:latin typeface="Roboto"/>
                <a:ea typeface="Roboto"/>
                <a:cs typeface="Roboto"/>
                <a:sym typeface="Roboto"/>
              </a:endParaRPr>
            </a:p>
          </p:txBody>
        </p:sp>
        <p:sp>
          <p:nvSpPr>
            <p:cNvPr id="157" name="Google Shape;157;ge2a291fe5f_0_174"/>
            <p:cNvSpPr txBox="1"/>
            <p:nvPr/>
          </p:nvSpPr>
          <p:spPr>
            <a:xfrm>
              <a:off x="4928450" y="1154904"/>
              <a:ext cx="2728200" cy="3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700">
                  <a:solidFill>
                    <a:srgbClr val="434343"/>
                  </a:solidFill>
                  <a:latin typeface="Roboto"/>
                  <a:ea typeface="Roboto"/>
                  <a:cs typeface="Roboto"/>
                  <a:sym typeface="Roboto"/>
                </a:rPr>
                <a:t>Small groups reviewed comprehensive list of recommendations and identified most urgent and feasible recommendations. </a:t>
              </a:r>
              <a:endParaRPr sz="700">
                <a:solidFill>
                  <a:srgbClr val="434343"/>
                </a:solidFill>
                <a:latin typeface="Roboto"/>
                <a:ea typeface="Roboto"/>
                <a:cs typeface="Roboto"/>
                <a:sym typeface="Roboto"/>
              </a:endParaRPr>
            </a:p>
          </p:txBody>
        </p:sp>
        <p:sp>
          <p:nvSpPr>
            <p:cNvPr id="158" name="Google Shape;158;ge2a291fe5f_0_174"/>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US" sz="900">
                  <a:solidFill>
                    <a:schemeClr val="accent5"/>
                  </a:solidFill>
                  <a:latin typeface="Roboto"/>
                  <a:ea typeface="Roboto"/>
                  <a:cs typeface="Roboto"/>
                  <a:sym typeface="Roboto"/>
                </a:rPr>
                <a:t>April</a:t>
              </a:r>
              <a:endParaRPr sz="900">
                <a:solidFill>
                  <a:schemeClr val="accent5"/>
                </a:solidFill>
                <a:latin typeface="Roboto"/>
                <a:ea typeface="Roboto"/>
                <a:cs typeface="Roboto"/>
                <a:sym typeface="Roboto"/>
              </a:endParaRPr>
            </a:p>
          </p:txBody>
        </p:sp>
        <p:sp>
          <p:nvSpPr>
            <p:cNvPr id="159" name="Google Shape;159;ge2a291fe5f_0_174"/>
            <p:cNvSpPr/>
            <p:nvPr/>
          </p:nvSpPr>
          <p:spPr>
            <a:xfrm>
              <a:off x="4517125" y="1086100"/>
              <a:ext cx="133500" cy="5886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0" name="Google Shape;160;ge2a291fe5f_0_174"/>
            <p:cNvCxnSpPr/>
            <p:nvPr/>
          </p:nvCxnSpPr>
          <p:spPr>
            <a:xfrm rot="10800000">
              <a:off x="4318975" y="1083450"/>
              <a:ext cx="529800" cy="0"/>
            </a:xfrm>
            <a:prstGeom prst="straightConnector1">
              <a:avLst/>
            </a:prstGeom>
            <a:noFill/>
            <a:ln w="9525" cap="flat" cmpd="sng">
              <a:solidFill>
                <a:srgbClr val="B7B7B7"/>
              </a:solidFill>
              <a:prstDash val="solid"/>
              <a:round/>
              <a:headEnd type="none" w="sm" len="sm"/>
              <a:tailEnd type="none" w="sm" len="sm"/>
            </a:ln>
          </p:spPr>
        </p:cxnSp>
      </p:grpSp>
      <p:grpSp>
        <p:nvGrpSpPr>
          <p:cNvPr id="161" name="Google Shape;161;ge2a291fe5f_0_174"/>
          <p:cNvGrpSpPr/>
          <p:nvPr/>
        </p:nvGrpSpPr>
        <p:grpSpPr>
          <a:xfrm>
            <a:off x="4663200" y="2274787"/>
            <a:ext cx="4094300" cy="861172"/>
            <a:chOff x="3562350" y="909418"/>
            <a:chExt cx="4094300" cy="765282"/>
          </a:xfrm>
        </p:grpSpPr>
        <p:sp>
          <p:nvSpPr>
            <p:cNvPr id="162" name="Google Shape;162;ge2a291fe5f_0_17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b="1">
                  <a:solidFill>
                    <a:schemeClr val="accent3"/>
                  </a:solidFill>
                  <a:latin typeface="Roboto"/>
                  <a:ea typeface="Roboto"/>
                  <a:cs typeface="Roboto"/>
                  <a:sym typeface="Roboto"/>
                </a:rPr>
                <a:t>Review of Top Recommendations</a:t>
              </a:r>
              <a:endParaRPr sz="1100" b="1">
                <a:solidFill>
                  <a:schemeClr val="accent3"/>
                </a:solidFill>
                <a:latin typeface="Roboto"/>
                <a:ea typeface="Roboto"/>
                <a:cs typeface="Roboto"/>
                <a:sym typeface="Roboto"/>
              </a:endParaRPr>
            </a:p>
          </p:txBody>
        </p:sp>
        <p:sp>
          <p:nvSpPr>
            <p:cNvPr id="163" name="Google Shape;163;ge2a291fe5f_0_174"/>
            <p:cNvSpPr txBox="1"/>
            <p:nvPr/>
          </p:nvSpPr>
          <p:spPr>
            <a:xfrm>
              <a:off x="4928450" y="1154904"/>
              <a:ext cx="2728200" cy="3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700">
                  <a:solidFill>
                    <a:srgbClr val="434343"/>
                  </a:solidFill>
                  <a:latin typeface="Roboto"/>
                  <a:ea typeface="Roboto"/>
                  <a:cs typeface="Roboto"/>
                  <a:sym typeface="Roboto"/>
                </a:rPr>
                <a:t>Members met to review and discuss top recommendations developed by topical sub groups. </a:t>
              </a:r>
              <a:endParaRPr sz="700">
                <a:solidFill>
                  <a:srgbClr val="434343"/>
                </a:solidFill>
                <a:latin typeface="Roboto"/>
                <a:ea typeface="Roboto"/>
                <a:cs typeface="Roboto"/>
                <a:sym typeface="Roboto"/>
              </a:endParaRPr>
            </a:p>
          </p:txBody>
        </p:sp>
        <p:sp>
          <p:nvSpPr>
            <p:cNvPr id="164" name="Google Shape;164;ge2a291fe5f_0_174"/>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US" sz="900">
                  <a:solidFill>
                    <a:schemeClr val="accent5"/>
                  </a:solidFill>
                  <a:latin typeface="Roboto"/>
                  <a:ea typeface="Roboto"/>
                  <a:cs typeface="Roboto"/>
                  <a:sym typeface="Roboto"/>
                </a:rPr>
                <a:t>May</a:t>
              </a:r>
              <a:endParaRPr sz="900">
                <a:solidFill>
                  <a:schemeClr val="accent5"/>
                </a:solidFill>
                <a:latin typeface="Roboto"/>
                <a:ea typeface="Roboto"/>
                <a:cs typeface="Roboto"/>
                <a:sym typeface="Roboto"/>
              </a:endParaRPr>
            </a:p>
          </p:txBody>
        </p:sp>
        <p:sp>
          <p:nvSpPr>
            <p:cNvPr id="165" name="Google Shape;165;ge2a291fe5f_0_174"/>
            <p:cNvSpPr/>
            <p:nvPr/>
          </p:nvSpPr>
          <p:spPr>
            <a:xfrm>
              <a:off x="4517125" y="1086100"/>
              <a:ext cx="133500" cy="5886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6" name="Google Shape;166;ge2a291fe5f_0_174"/>
            <p:cNvCxnSpPr/>
            <p:nvPr/>
          </p:nvCxnSpPr>
          <p:spPr>
            <a:xfrm rot="10800000">
              <a:off x="4318975" y="1083450"/>
              <a:ext cx="529800" cy="0"/>
            </a:xfrm>
            <a:prstGeom prst="straightConnector1">
              <a:avLst/>
            </a:prstGeom>
            <a:noFill/>
            <a:ln w="9525" cap="flat" cmpd="sng">
              <a:solidFill>
                <a:srgbClr val="999999"/>
              </a:solidFill>
              <a:prstDash val="solid"/>
              <a:round/>
              <a:headEnd type="none" w="sm" len="sm"/>
              <a:tailEnd type="none" w="sm" len="sm"/>
            </a:ln>
          </p:spPr>
        </p:cxnSp>
      </p:grpSp>
      <p:grpSp>
        <p:nvGrpSpPr>
          <p:cNvPr id="167" name="Google Shape;167;ge2a291fe5f_0_174"/>
          <p:cNvGrpSpPr/>
          <p:nvPr/>
        </p:nvGrpSpPr>
        <p:grpSpPr>
          <a:xfrm>
            <a:off x="4663200" y="2942662"/>
            <a:ext cx="4094300" cy="861172"/>
            <a:chOff x="3562350" y="909418"/>
            <a:chExt cx="4094300" cy="765282"/>
          </a:xfrm>
        </p:grpSpPr>
        <p:sp>
          <p:nvSpPr>
            <p:cNvPr id="168" name="Google Shape;168;ge2a291fe5f_0_17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b="1">
                  <a:solidFill>
                    <a:srgbClr val="A2B333"/>
                  </a:solidFill>
                  <a:latin typeface="Roboto"/>
                  <a:ea typeface="Roboto"/>
                  <a:cs typeface="Roboto"/>
                  <a:sym typeface="Roboto"/>
                </a:rPr>
                <a:t>Developing Guiding Principles</a:t>
              </a:r>
              <a:endParaRPr sz="1100" b="1">
                <a:solidFill>
                  <a:srgbClr val="A2B333"/>
                </a:solidFill>
                <a:latin typeface="Roboto"/>
                <a:ea typeface="Roboto"/>
                <a:cs typeface="Roboto"/>
                <a:sym typeface="Roboto"/>
              </a:endParaRPr>
            </a:p>
          </p:txBody>
        </p:sp>
        <p:sp>
          <p:nvSpPr>
            <p:cNvPr id="169" name="Google Shape;169;ge2a291fe5f_0_174"/>
            <p:cNvSpPr txBox="1"/>
            <p:nvPr/>
          </p:nvSpPr>
          <p:spPr>
            <a:xfrm>
              <a:off x="4928450" y="1154904"/>
              <a:ext cx="2728200" cy="3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700">
                  <a:solidFill>
                    <a:srgbClr val="434343"/>
                  </a:solidFill>
                  <a:latin typeface="Roboto"/>
                  <a:ea typeface="Roboto"/>
                  <a:cs typeface="Roboto"/>
                  <a:sym typeface="Roboto"/>
                </a:rPr>
                <a:t>Members identified guiding principles to inform each recommendation. Comm. engagement strategy was developed. </a:t>
              </a:r>
              <a:endParaRPr sz="700">
                <a:solidFill>
                  <a:srgbClr val="434343"/>
                </a:solidFill>
                <a:latin typeface="Roboto"/>
                <a:ea typeface="Roboto"/>
                <a:cs typeface="Roboto"/>
                <a:sym typeface="Roboto"/>
              </a:endParaRPr>
            </a:p>
          </p:txBody>
        </p:sp>
        <p:sp>
          <p:nvSpPr>
            <p:cNvPr id="170" name="Google Shape;170;ge2a291fe5f_0_174"/>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US" sz="900">
                  <a:solidFill>
                    <a:schemeClr val="accent5"/>
                  </a:solidFill>
                  <a:latin typeface="Roboto"/>
                  <a:ea typeface="Roboto"/>
                  <a:cs typeface="Roboto"/>
                  <a:sym typeface="Roboto"/>
                </a:rPr>
                <a:t>June</a:t>
              </a:r>
              <a:endParaRPr sz="900">
                <a:solidFill>
                  <a:schemeClr val="accent5"/>
                </a:solidFill>
                <a:latin typeface="Roboto"/>
                <a:ea typeface="Roboto"/>
                <a:cs typeface="Roboto"/>
                <a:sym typeface="Roboto"/>
              </a:endParaRPr>
            </a:p>
          </p:txBody>
        </p:sp>
        <p:sp>
          <p:nvSpPr>
            <p:cNvPr id="171" name="Google Shape;171;ge2a291fe5f_0_174"/>
            <p:cNvSpPr/>
            <p:nvPr/>
          </p:nvSpPr>
          <p:spPr>
            <a:xfrm>
              <a:off x="4517125" y="1086100"/>
              <a:ext cx="133500" cy="588600"/>
            </a:xfrm>
            <a:prstGeom prst="rect">
              <a:avLst/>
            </a:pr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2" name="Google Shape;172;ge2a291fe5f_0_174"/>
            <p:cNvCxnSpPr/>
            <p:nvPr/>
          </p:nvCxnSpPr>
          <p:spPr>
            <a:xfrm rot="10800000">
              <a:off x="4318975" y="1083450"/>
              <a:ext cx="529800" cy="0"/>
            </a:xfrm>
            <a:prstGeom prst="straightConnector1">
              <a:avLst/>
            </a:prstGeom>
            <a:noFill/>
            <a:ln w="9525" cap="flat" cmpd="sng">
              <a:solidFill>
                <a:srgbClr val="C2C2C2"/>
              </a:solidFill>
              <a:prstDash val="solid"/>
              <a:round/>
              <a:headEnd type="none" w="sm" len="sm"/>
              <a:tailEnd type="none" w="sm" len="sm"/>
            </a:ln>
          </p:spPr>
        </p:cxnSp>
      </p:grpSp>
      <p:grpSp>
        <p:nvGrpSpPr>
          <p:cNvPr id="173" name="Google Shape;173;ge2a291fe5f_0_174"/>
          <p:cNvGrpSpPr/>
          <p:nvPr/>
        </p:nvGrpSpPr>
        <p:grpSpPr>
          <a:xfrm>
            <a:off x="4663200" y="3610538"/>
            <a:ext cx="4094300" cy="861172"/>
            <a:chOff x="3562350" y="909418"/>
            <a:chExt cx="4094300" cy="765282"/>
          </a:xfrm>
        </p:grpSpPr>
        <p:sp>
          <p:nvSpPr>
            <p:cNvPr id="174" name="Google Shape;174;ge2a291fe5f_0_17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b="1">
                  <a:solidFill>
                    <a:srgbClr val="A2B333"/>
                  </a:solidFill>
                  <a:latin typeface="Roboto"/>
                  <a:ea typeface="Roboto"/>
                  <a:cs typeface="Roboto"/>
                  <a:sym typeface="Roboto"/>
                </a:rPr>
                <a:t>Presentation of Report Outline </a:t>
              </a:r>
              <a:endParaRPr sz="1100" b="1">
                <a:solidFill>
                  <a:srgbClr val="A2B333"/>
                </a:solidFill>
                <a:latin typeface="Roboto"/>
                <a:ea typeface="Roboto"/>
                <a:cs typeface="Roboto"/>
                <a:sym typeface="Roboto"/>
              </a:endParaRPr>
            </a:p>
          </p:txBody>
        </p:sp>
        <p:sp>
          <p:nvSpPr>
            <p:cNvPr id="175" name="Google Shape;175;ge2a291fe5f_0_174"/>
            <p:cNvSpPr txBox="1"/>
            <p:nvPr/>
          </p:nvSpPr>
          <p:spPr>
            <a:xfrm>
              <a:off x="4928450" y="1154904"/>
              <a:ext cx="2728200" cy="3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700">
                  <a:solidFill>
                    <a:srgbClr val="434343"/>
                  </a:solidFill>
                  <a:latin typeface="Roboto"/>
                  <a:ea typeface="Roboto"/>
                  <a:cs typeface="Roboto"/>
                  <a:sym typeface="Roboto"/>
                </a:rPr>
                <a:t>IPHI presented and solicited feedback on the top draft recommendations and report  outline. </a:t>
              </a:r>
              <a:endParaRPr sz="700">
                <a:solidFill>
                  <a:srgbClr val="434343"/>
                </a:solidFill>
                <a:latin typeface="Roboto"/>
                <a:ea typeface="Roboto"/>
                <a:cs typeface="Roboto"/>
                <a:sym typeface="Roboto"/>
              </a:endParaRPr>
            </a:p>
          </p:txBody>
        </p:sp>
        <p:sp>
          <p:nvSpPr>
            <p:cNvPr id="176" name="Google Shape;176;ge2a291fe5f_0_174"/>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US" sz="900">
                  <a:solidFill>
                    <a:schemeClr val="accent5"/>
                  </a:solidFill>
                  <a:latin typeface="Roboto"/>
                  <a:ea typeface="Roboto"/>
                  <a:cs typeface="Roboto"/>
                  <a:sym typeface="Roboto"/>
                </a:rPr>
                <a:t>Juy</a:t>
              </a:r>
              <a:endParaRPr sz="900">
                <a:solidFill>
                  <a:schemeClr val="accent5"/>
                </a:solidFill>
                <a:latin typeface="Roboto"/>
                <a:ea typeface="Roboto"/>
                <a:cs typeface="Roboto"/>
                <a:sym typeface="Roboto"/>
              </a:endParaRPr>
            </a:p>
          </p:txBody>
        </p:sp>
        <p:sp>
          <p:nvSpPr>
            <p:cNvPr id="177" name="Google Shape;177;ge2a291fe5f_0_174"/>
            <p:cNvSpPr/>
            <p:nvPr/>
          </p:nvSpPr>
          <p:spPr>
            <a:xfrm>
              <a:off x="4517125" y="1086100"/>
              <a:ext cx="133500" cy="588600"/>
            </a:xfrm>
            <a:prstGeom prst="rect">
              <a:avLst/>
            </a:pr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8" name="Google Shape;178;ge2a291fe5f_0_174"/>
            <p:cNvCxnSpPr/>
            <p:nvPr/>
          </p:nvCxnSpPr>
          <p:spPr>
            <a:xfrm rot="10800000">
              <a:off x="4318975" y="1083450"/>
              <a:ext cx="529800" cy="0"/>
            </a:xfrm>
            <a:prstGeom prst="straightConnector1">
              <a:avLst/>
            </a:prstGeom>
            <a:noFill/>
            <a:ln w="9525" cap="flat" cmpd="sng">
              <a:solidFill>
                <a:srgbClr val="C2C2C2"/>
              </a:solidFill>
              <a:prstDash val="solid"/>
              <a:round/>
              <a:headEnd type="none" w="sm" len="sm"/>
              <a:tailEnd type="none" w="sm" len="sm"/>
            </a:ln>
          </p:spPr>
        </p:cxnSp>
      </p:grpSp>
      <p:grpSp>
        <p:nvGrpSpPr>
          <p:cNvPr id="179" name="Google Shape;179;ge2a291fe5f_0_174"/>
          <p:cNvGrpSpPr/>
          <p:nvPr/>
        </p:nvGrpSpPr>
        <p:grpSpPr>
          <a:xfrm>
            <a:off x="4663200" y="4278413"/>
            <a:ext cx="4094300" cy="861172"/>
            <a:chOff x="3562350" y="909418"/>
            <a:chExt cx="4094300" cy="765282"/>
          </a:xfrm>
        </p:grpSpPr>
        <p:sp>
          <p:nvSpPr>
            <p:cNvPr id="180" name="Google Shape;180;ge2a291fe5f_0_17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b="1">
                  <a:solidFill>
                    <a:srgbClr val="A2B333"/>
                  </a:solidFill>
                  <a:latin typeface="Roboto"/>
                  <a:ea typeface="Roboto"/>
                  <a:cs typeface="Roboto"/>
                  <a:sym typeface="Roboto"/>
                </a:rPr>
                <a:t>Key Informant Interviews </a:t>
              </a:r>
              <a:endParaRPr sz="1100" b="1">
                <a:solidFill>
                  <a:srgbClr val="A2B333"/>
                </a:solidFill>
                <a:latin typeface="Roboto"/>
                <a:ea typeface="Roboto"/>
                <a:cs typeface="Roboto"/>
                <a:sym typeface="Roboto"/>
              </a:endParaRPr>
            </a:p>
          </p:txBody>
        </p:sp>
        <p:sp>
          <p:nvSpPr>
            <p:cNvPr id="181" name="Google Shape;181;ge2a291fe5f_0_174"/>
            <p:cNvSpPr txBox="1"/>
            <p:nvPr/>
          </p:nvSpPr>
          <p:spPr>
            <a:xfrm>
              <a:off x="4928450" y="1154904"/>
              <a:ext cx="2728200" cy="3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700">
                  <a:solidFill>
                    <a:srgbClr val="434343"/>
                  </a:solidFill>
                  <a:latin typeface="Roboto"/>
                  <a:ea typeface="Roboto"/>
                  <a:cs typeface="Roboto"/>
                  <a:sym typeface="Roboto"/>
                </a:rPr>
                <a:t>IPHI conducted key informant interviews to review and solicit feedback on draft recommendations. </a:t>
              </a:r>
              <a:endParaRPr sz="700">
                <a:solidFill>
                  <a:srgbClr val="858585"/>
                </a:solidFill>
                <a:latin typeface="Roboto"/>
                <a:ea typeface="Roboto"/>
                <a:cs typeface="Roboto"/>
                <a:sym typeface="Roboto"/>
              </a:endParaRPr>
            </a:p>
          </p:txBody>
        </p:sp>
        <p:sp>
          <p:nvSpPr>
            <p:cNvPr id="182" name="Google Shape;182;ge2a291fe5f_0_174"/>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US" sz="900">
                  <a:solidFill>
                    <a:schemeClr val="accent5"/>
                  </a:solidFill>
                  <a:latin typeface="Roboto"/>
                  <a:ea typeface="Roboto"/>
                  <a:cs typeface="Roboto"/>
                  <a:sym typeface="Roboto"/>
                </a:rPr>
                <a:t>August</a:t>
              </a:r>
              <a:endParaRPr sz="900">
                <a:solidFill>
                  <a:schemeClr val="accent5"/>
                </a:solidFill>
                <a:latin typeface="Roboto"/>
                <a:ea typeface="Roboto"/>
                <a:cs typeface="Roboto"/>
                <a:sym typeface="Roboto"/>
              </a:endParaRPr>
            </a:p>
          </p:txBody>
        </p:sp>
        <p:sp>
          <p:nvSpPr>
            <p:cNvPr id="183" name="Google Shape;183;ge2a291fe5f_0_174"/>
            <p:cNvSpPr/>
            <p:nvPr/>
          </p:nvSpPr>
          <p:spPr>
            <a:xfrm>
              <a:off x="4517125" y="1086100"/>
              <a:ext cx="133500" cy="588600"/>
            </a:xfrm>
            <a:prstGeom prst="rect">
              <a:avLst/>
            </a:pr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 name="Google Shape;184;ge2a291fe5f_0_174"/>
            <p:cNvCxnSpPr/>
            <p:nvPr/>
          </p:nvCxnSpPr>
          <p:spPr>
            <a:xfrm rot="10800000">
              <a:off x="4318975" y="1083450"/>
              <a:ext cx="529800" cy="0"/>
            </a:xfrm>
            <a:prstGeom prst="straightConnector1">
              <a:avLst/>
            </a:prstGeom>
            <a:noFill/>
            <a:ln w="9525" cap="flat" cmpd="sng">
              <a:solidFill>
                <a:srgbClr val="C2C2C2"/>
              </a:solidFill>
              <a:prstDash val="solid"/>
              <a:round/>
              <a:headEnd type="none" w="sm" len="sm"/>
              <a:tailEnd type="none" w="sm" len="sm"/>
            </a:ln>
          </p:spPr>
        </p:cxnSp>
      </p:grpSp>
      <p:grpSp>
        <p:nvGrpSpPr>
          <p:cNvPr id="185" name="Google Shape;185;ge2a291fe5f_0_174"/>
          <p:cNvGrpSpPr/>
          <p:nvPr/>
        </p:nvGrpSpPr>
        <p:grpSpPr>
          <a:xfrm>
            <a:off x="4663200" y="4946289"/>
            <a:ext cx="4094300" cy="861172"/>
            <a:chOff x="3562350" y="909418"/>
            <a:chExt cx="4094300" cy="765282"/>
          </a:xfrm>
        </p:grpSpPr>
        <p:sp>
          <p:nvSpPr>
            <p:cNvPr id="186" name="Google Shape;186;ge2a291fe5f_0_17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b="1">
                  <a:solidFill>
                    <a:srgbClr val="A2B335"/>
                  </a:solidFill>
                  <a:latin typeface="Roboto"/>
                  <a:ea typeface="Roboto"/>
                  <a:cs typeface="Roboto"/>
                  <a:sym typeface="Roboto"/>
                </a:rPr>
                <a:t>Review Revised Recommendations</a:t>
              </a:r>
              <a:endParaRPr sz="1100" b="1">
                <a:solidFill>
                  <a:srgbClr val="A2B335"/>
                </a:solidFill>
                <a:latin typeface="Roboto"/>
                <a:ea typeface="Roboto"/>
                <a:cs typeface="Roboto"/>
                <a:sym typeface="Roboto"/>
              </a:endParaRPr>
            </a:p>
          </p:txBody>
        </p:sp>
        <p:sp>
          <p:nvSpPr>
            <p:cNvPr id="187" name="Google Shape;187;ge2a291fe5f_0_174"/>
            <p:cNvSpPr txBox="1"/>
            <p:nvPr/>
          </p:nvSpPr>
          <p:spPr>
            <a:xfrm>
              <a:off x="4928450" y="1154904"/>
              <a:ext cx="2728200" cy="3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700">
                  <a:solidFill>
                    <a:srgbClr val="434343"/>
                  </a:solidFill>
                  <a:latin typeface="Roboto"/>
                  <a:ea typeface="Roboto"/>
                  <a:cs typeface="Roboto"/>
                  <a:sym typeface="Roboto"/>
                </a:rPr>
                <a:t>IPHI presented top findings from key informant interviews and revised recommendations. </a:t>
              </a:r>
              <a:endParaRPr sz="700">
                <a:solidFill>
                  <a:srgbClr val="434343"/>
                </a:solidFill>
                <a:latin typeface="Roboto"/>
                <a:ea typeface="Roboto"/>
                <a:cs typeface="Roboto"/>
                <a:sym typeface="Roboto"/>
              </a:endParaRPr>
            </a:p>
          </p:txBody>
        </p:sp>
        <p:sp>
          <p:nvSpPr>
            <p:cNvPr id="188" name="Google Shape;188;ge2a291fe5f_0_174"/>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US" sz="900">
                  <a:solidFill>
                    <a:schemeClr val="accent5"/>
                  </a:solidFill>
                  <a:latin typeface="Roboto"/>
                  <a:ea typeface="Roboto"/>
                  <a:cs typeface="Roboto"/>
                  <a:sym typeface="Roboto"/>
                </a:rPr>
                <a:t>September</a:t>
              </a:r>
              <a:endParaRPr sz="900">
                <a:solidFill>
                  <a:schemeClr val="accent5"/>
                </a:solidFill>
                <a:latin typeface="Roboto"/>
                <a:ea typeface="Roboto"/>
                <a:cs typeface="Roboto"/>
                <a:sym typeface="Roboto"/>
              </a:endParaRPr>
            </a:p>
          </p:txBody>
        </p:sp>
        <p:sp>
          <p:nvSpPr>
            <p:cNvPr id="189" name="Google Shape;189;ge2a291fe5f_0_174"/>
            <p:cNvSpPr/>
            <p:nvPr/>
          </p:nvSpPr>
          <p:spPr>
            <a:xfrm>
              <a:off x="4517125" y="1086100"/>
              <a:ext cx="133500" cy="588600"/>
            </a:xfrm>
            <a:prstGeom prst="rect">
              <a:avLst/>
            </a:pr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0" name="Google Shape;190;ge2a291fe5f_0_174"/>
            <p:cNvCxnSpPr/>
            <p:nvPr/>
          </p:nvCxnSpPr>
          <p:spPr>
            <a:xfrm rot="10800000">
              <a:off x="4318975" y="1083450"/>
              <a:ext cx="529800" cy="0"/>
            </a:xfrm>
            <a:prstGeom prst="straightConnector1">
              <a:avLst/>
            </a:prstGeom>
            <a:noFill/>
            <a:ln w="9525" cap="flat" cmpd="sng">
              <a:solidFill>
                <a:srgbClr val="C2C2C2"/>
              </a:solidFill>
              <a:prstDash val="solid"/>
              <a:round/>
              <a:headEnd type="none" w="sm" len="sm"/>
              <a:tailEnd type="none" w="sm" len="sm"/>
            </a:ln>
          </p:spPr>
        </p:cxnSp>
      </p:grpSp>
      <p:grpSp>
        <p:nvGrpSpPr>
          <p:cNvPr id="191" name="Google Shape;191;ge2a291fe5f_0_174"/>
          <p:cNvGrpSpPr/>
          <p:nvPr/>
        </p:nvGrpSpPr>
        <p:grpSpPr>
          <a:xfrm>
            <a:off x="4669825" y="5612214"/>
            <a:ext cx="4094300" cy="861172"/>
            <a:chOff x="3562350" y="909418"/>
            <a:chExt cx="4094300" cy="765282"/>
          </a:xfrm>
        </p:grpSpPr>
        <p:sp>
          <p:nvSpPr>
            <p:cNvPr id="192" name="Google Shape;192;ge2a291fe5f_0_17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b="1">
                  <a:solidFill>
                    <a:schemeClr val="accent5"/>
                  </a:solidFill>
                  <a:latin typeface="Roboto"/>
                  <a:ea typeface="Roboto"/>
                  <a:cs typeface="Roboto"/>
                  <a:sym typeface="Roboto"/>
                </a:rPr>
                <a:t>Finalize Report </a:t>
              </a:r>
              <a:endParaRPr sz="1100" b="1">
                <a:solidFill>
                  <a:schemeClr val="accent5"/>
                </a:solidFill>
                <a:latin typeface="Roboto"/>
                <a:ea typeface="Roboto"/>
                <a:cs typeface="Roboto"/>
                <a:sym typeface="Roboto"/>
              </a:endParaRPr>
            </a:p>
          </p:txBody>
        </p:sp>
        <p:sp>
          <p:nvSpPr>
            <p:cNvPr id="193" name="Google Shape;193;ge2a291fe5f_0_174"/>
            <p:cNvSpPr txBox="1"/>
            <p:nvPr/>
          </p:nvSpPr>
          <p:spPr>
            <a:xfrm>
              <a:off x="4928450" y="1154904"/>
              <a:ext cx="2728200" cy="3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700">
                  <a:solidFill>
                    <a:srgbClr val="434343"/>
                  </a:solidFill>
                  <a:latin typeface="Roboto"/>
                  <a:ea typeface="Roboto"/>
                  <a:cs typeface="Roboto"/>
                  <a:sym typeface="Roboto"/>
                </a:rPr>
                <a:t>Presentation of draft report. Final report submitted for copy editing and review by County staff. </a:t>
              </a:r>
              <a:endParaRPr sz="700">
                <a:solidFill>
                  <a:srgbClr val="434343"/>
                </a:solidFill>
                <a:latin typeface="Roboto"/>
                <a:ea typeface="Roboto"/>
                <a:cs typeface="Roboto"/>
                <a:sym typeface="Roboto"/>
              </a:endParaRPr>
            </a:p>
          </p:txBody>
        </p:sp>
        <p:sp>
          <p:nvSpPr>
            <p:cNvPr id="194" name="Google Shape;194;ge2a291fe5f_0_174"/>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US" sz="900">
                  <a:solidFill>
                    <a:schemeClr val="accent5"/>
                  </a:solidFill>
                  <a:latin typeface="Roboto"/>
                  <a:ea typeface="Roboto"/>
                  <a:cs typeface="Roboto"/>
                  <a:sym typeface="Roboto"/>
                </a:rPr>
                <a:t>October</a:t>
              </a:r>
              <a:endParaRPr sz="900">
                <a:solidFill>
                  <a:schemeClr val="accent5"/>
                </a:solidFill>
                <a:latin typeface="Roboto"/>
                <a:ea typeface="Roboto"/>
                <a:cs typeface="Roboto"/>
                <a:sym typeface="Roboto"/>
              </a:endParaRPr>
            </a:p>
          </p:txBody>
        </p:sp>
        <p:sp>
          <p:nvSpPr>
            <p:cNvPr id="195" name="Google Shape;195;ge2a291fe5f_0_174"/>
            <p:cNvSpPr/>
            <p:nvPr/>
          </p:nvSpPr>
          <p:spPr>
            <a:xfrm>
              <a:off x="4517125" y="1086100"/>
              <a:ext cx="133500" cy="588600"/>
            </a:xfrm>
            <a:prstGeom prst="rect">
              <a:avLst/>
            </a:pr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6" name="Google Shape;196;ge2a291fe5f_0_174"/>
            <p:cNvCxnSpPr/>
            <p:nvPr/>
          </p:nvCxnSpPr>
          <p:spPr>
            <a:xfrm rot="10800000">
              <a:off x="4318975" y="1083450"/>
              <a:ext cx="529800" cy="0"/>
            </a:xfrm>
            <a:prstGeom prst="straightConnector1">
              <a:avLst/>
            </a:prstGeom>
            <a:noFill/>
            <a:ln w="9525" cap="flat" cmpd="sng">
              <a:solidFill>
                <a:srgbClr val="C2C2C2"/>
              </a:solidFill>
              <a:prstDash val="solid"/>
              <a:round/>
              <a:headEnd type="none" w="sm" len="sm"/>
              <a:tailEnd type="none" w="sm" len="sm"/>
            </a:ln>
          </p:spPr>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cb3b3d158b_0_5466"/>
          <p:cNvSpPr txBox="1">
            <a:spLocks noGrp="1"/>
          </p:cNvSpPr>
          <p:nvPr>
            <p:ph type="sldNum" idx="12"/>
          </p:nvPr>
        </p:nvSpPr>
        <p:spPr>
          <a:xfrm>
            <a:off x="6553200" y="640080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3</a:t>
            </a:fld>
            <a:endParaRPr/>
          </a:p>
        </p:txBody>
      </p:sp>
      <p:sp>
        <p:nvSpPr>
          <p:cNvPr id="203" name="Google Shape;203;gcb3b3d158b_0_5466"/>
          <p:cNvSpPr txBox="1">
            <a:spLocks noGrp="1"/>
          </p:cNvSpPr>
          <p:nvPr>
            <p:ph type="title"/>
          </p:nvPr>
        </p:nvSpPr>
        <p:spPr>
          <a:xfrm>
            <a:off x="0" y="2872650"/>
            <a:ext cx="9144000" cy="807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t>Developing Recommendations </a:t>
            </a:r>
            <a:endParaRPr sz="4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cb3b3d158b_0_3427"/>
          <p:cNvSpPr txBox="1">
            <a:spLocks noGrp="1"/>
          </p:cNvSpPr>
          <p:nvPr>
            <p:ph type="body" idx="1"/>
          </p:nvPr>
        </p:nvSpPr>
        <p:spPr>
          <a:xfrm>
            <a:off x="-3254650" y="7316250"/>
            <a:ext cx="7315200" cy="449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60"/>
              </a:spcBef>
              <a:spcAft>
                <a:spcPts val="0"/>
              </a:spcAft>
              <a:buNone/>
            </a:pPr>
            <a:r>
              <a:rPr lang="en-US" sz="1600" b="1">
                <a:solidFill>
                  <a:srgbClr val="434343"/>
                </a:solidFill>
              </a:rPr>
              <a:t>Survey #1: </a:t>
            </a:r>
            <a:r>
              <a:rPr lang="en-US" sz="1600">
                <a:solidFill>
                  <a:srgbClr val="434343"/>
                </a:solidFill>
              </a:rPr>
              <a:t>How should County agencies and the County Council prioritize actions in the next year to advance </a:t>
            </a:r>
            <a:r>
              <a:rPr lang="en-US" sz="1600" b="1">
                <a:solidFill>
                  <a:srgbClr val="434343"/>
                </a:solidFill>
              </a:rPr>
              <a:t>food security</a:t>
            </a:r>
            <a:r>
              <a:rPr lang="en-US" sz="1600">
                <a:solidFill>
                  <a:srgbClr val="434343"/>
                </a:solidFill>
              </a:rPr>
              <a:t> of County residents; </a:t>
            </a:r>
            <a:r>
              <a:rPr lang="en-US" sz="1600" b="1">
                <a:solidFill>
                  <a:srgbClr val="434343"/>
                </a:solidFill>
              </a:rPr>
              <a:t>resilience</a:t>
            </a:r>
            <a:r>
              <a:rPr lang="en-US" sz="1600">
                <a:solidFill>
                  <a:srgbClr val="434343"/>
                </a:solidFill>
              </a:rPr>
              <a:t> within the local food system; and </a:t>
            </a:r>
            <a:r>
              <a:rPr lang="en-US" sz="1600" b="1">
                <a:solidFill>
                  <a:srgbClr val="434343"/>
                </a:solidFill>
              </a:rPr>
              <a:t>preparedness</a:t>
            </a:r>
            <a:r>
              <a:rPr lang="en-US" sz="1600">
                <a:solidFill>
                  <a:srgbClr val="434343"/>
                </a:solidFill>
              </a:rPr>
              <a:t> to respond to food-security challenges during disruptions?   </a:t>
            </a:r>
            <a:endParaRPr sz="1600">
              <a:solidFill>
                <a:srgbClr val="434343"/>
              </a:solidFill>
            </a:endParaRPr>
          </a:p>
          <a:p>
            <a:pPr marL="0" lvl="0" indent="0" algn="l" rtl="0">
              <a:lnSpc>
                <a:spcPct val="100000"/>
              </a:lnSpc>
              <a:spcBef>
                <a:spcPts val="560"/>
              </a:spcBef>
              <a:spcAft>
                <a:spcPts val="0"/>
              </a:spcAft>
              <a:buNone/>
            </a:pPr>
            <a:endParaRPr sz="1600">
              <a:solidFill>
                <a:srgbClr val="434343"/>
              </a:solidFill>
            </a:endParaRPr>
          </a:p>
          <a:p>
            <a:pPr marL="0" lvl="0" indent="0" algn="l" rtl="0">
              <a:spcBef>
                <a:spcPts val="560"/>
              </a:spcBef>
              <a:spcAft>
                <a:spcPts val="0"/>
              </a:spcAft>
              <a:buNone/>
            </a:pPr>
            <a:r>
              <a:rPr lang="en-US" sz="1600" b="1"/>
              <a:t>Survey #2: </a:t>
            </a:r>
            <a:r>
              <a:rPr lang="en-US" sz="1200"/>
              <a:t>What are the top two barriers among and between government agencies within the food system in Prince George's County for three core functions: Communication, coordination and collaboration; and data sharing.</a:t>
            </a:r>
            <a:endParaRPr sz="1600" b="1"/>
          </a:p>
          <a:p>
            <a:pPr marL="0" lvl="0" indent="0" algn="l" rtl="0">
              <a:spcBef>
                <a:spcPts val="560"/>
              </a:spcBef>
              <a:spcAft>
                <a:spcPts val="0"/>
              </a:spcAft>
              <a:buClr>
                <a:schemeClr val="dk1"/>
              </a:buClr>
              <a:buSzPts val="1100"/>
              <a:buFont typeface="Arial"/>
              <a:buNone/>
            </a:pPr>
            <a:r>
              <a:rPr lang="en-US" sz="1600">
                <a:solidFill>
                  <a:srgbClr val="434343"/>
                </a:solidFill>
              </a:rPr>
              <a:t>  </a:t>
            </a:r>
            <a:endParaRPr sz="1600">
              <a:solidFill>
                <a:srgbClr val="434343"/>
              </a:solidFill>
            </a:endParaRPr>
          </a:p>
          <a:p>
            <a:pPr marL="0" lvl="0" indent="0" algn="l" rtl="0">
              <a:spcBef>
                <a:spcPts val="560"/>
              </a:spcBef>
              <a:spcAft>
                <a:spcPts val="0"/>
              </a:spcAft>
              <a:buNone/>
            </a:pPr>
            <a:endParaRPr sz="1600" b="1"/>
          </a:p>
          <a:p>
            <a:pPr marL="0" lvl="0" indent="0" algn="l" rtl="0">
              <a:spcBef>
                <a:spcPts val="560"/>
              </a:spcBef>
              <a:spcAft>
                <a:spcPts val="0"/>
              </a:spcAft>
              <a:buNone/>
            </a:pPr>
            <a:r>
              <a:rPr lang="en-US" sz="1600">
                <a:solidFill>
                  <a:srgbClr val="434343"/>
                </a:solidFill>
              </a:rPr>
              <a:t> </a:t>
            </a:r>
            <a:endParaRPr sz="1600">
              <a:solidFill>
                <a:srgbClr val="434343"/>
              </a:solidFill>
            </a:endParaRPr>
          </a:p>
          <a:p>
            <a:pPr marL="0" lvl="0" indent="0" algn="l" rtl="0">
              <a:lnSpc>
                <a:spcPct val="100000"/>
              </a:lnSpc>
              <a:spcBef>
                <a:spcPts val="560"/>
              </a:spcBef>
              <a:spcAft>
                <a:spcPts val="0"/>
              </a:spcAft>
              <a:buNone/>
            </a:pPr>
            <a:endParaRPr sz="1600">
              <a:solidFill>
                <a:srgbClr val="434343"/>
              </a:solidFill>
            </a:endParaRPr>
          </a:p>
          <a:p>
            <a:pPr marL="0" lvl="0" indent="0" algn="l" rtl="0">
              <a:lnSpc>
                <a:spcPct val="100000"/>
              </a:lnSpc>
              <a:spcBef>
                <a:spcPts val="560"/>
              </a:spcBef>
              <a:spcAft>
                <a:spcPts val="0"/>
              </a:spcAft>
              <a:buNone/>
            </a:pPr>
            <a:endParaRPr sz="1600">
              <a:solidFill>
                <a:srgbClr val="434343"/>
              </a:solidFill>
            </a:endParaRPr>
          </a:p>
          <a:p>
            <a:pPr marL="0" lvl="0" indent="0" algn="l" rtl="0">
              <a:lnSpc>
                <a:spcPct val="100000"/>
              </a:lnSpc>
              <a:spcBef>
                <a:spcPts val="560"/>
              </a:spcBef>
              <a:spcAft>
                <a:spcPts val="0"/>
              </a:spcAft>
              <a:buNone/>
            </a:pPr>
            <a:endParaRPr sz="1600">
              <a:solidFill>
                <a:srgbClr val="434343"/>
              </a:solidFill>
            </a:endParaRPr>
          </a:p>
        </p:txBody>
      </p:sp>
      <p:sp>
        <p:nvSpPr>
          <p:cNvPr id="210" name="Google Shape;210;gcb3b3d158b_0_3427"/>
          <p:cNvSpPr txBox="1"/>
          <p:nvPr/>
        </p:nvSpPr>
        <p:spPr>
          <a:xfrm>
            <a:off x="643750" y="257725"/>
            <a:ext cx="8016900" cy="778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3600" b="1">
                <a:solidFill>
                  <a:srgbClr val="7F7F7F"/>
                </a:solidFill>
                <a:latin typeface="Calibri"/>
                <a:ea typeface="Calibri"/>
                <a:cs typeface="Calibri"/>
                <a:sym typeface="Calibri"/>
              </a:rPr>
              <a:t>Member Surveys &amp; Discussion: </a:t>
            </a:r>
            <a:endParaRPr sz="3600" b="1">
              <a:solidFill>
                <a:srgbClr val="7F7F7F"/>
              </a:solidFill>
              <a:latin typeface="Calibri"/>
              <a:ea typeface="Calibri"/>
              <a:cs typeface="Calibri"/>
              <a:sym typeface="Calibri"/>
            </a:endParaRPr>
          </a:p>
        </p:txBody>
      </p:sp>
      <p:grpSp>
        <p:nvGrpSpPr>
          <p:cNvPr id="211" name="Google Shape;211;gcb3b3d158b_0_3427"/>
          <p:cNvGrpSpPr/>
          <p:nvPr/>
        </p:nvGrpSpPr>
        <p:grpSpPr>
          <a:xfrm>
            <a:off x="3214786" y="1575172"/>
            <a:ext cx="2716925" cy="3077782"/>
            <a:chOff x="0" y="1189989"/>
            <a:chExt cx="3546900" cy="3482836"/>
          </a:xfrm>
        </p:grpSpPr>
        <p:sp>
          <p:nvSpPr>
            <p:cNvPr id="212" name="Google Shape;212;gcb3b3d158b_0_3427"/>
            <p:cNvSpPr/>
            <p:nvPr/>
          </p:nvSpPr>
          <p:spPr>
            <a:xfrm>
              <a:off x="0" y="1189989"/>
              <a:ext cx="3546900" cy="669000"/>
            </a:xfrm>
            <a:prstGeom prst="homePlat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rgbClr val="FFFFFF"/>
                  </a:solidFill>
                  <a:latin typeface="Roboto"/>
                  <a:ea typeface="Roboto"/>
                  <a:cs typeface="Roboto"/>
                  <a:sym typeface="Roboto"/>
                </a:rPr>
                <a:t>Survey 1</a:t>
              </a:r>
              <a:endParaRPr b="1">
                <a:solidFill>
                  <a:srgbClr val="FFFFFF"/>
                </a:solidFill>
                <a:latin typeface="Roboto"/>
                <a:ea typeface="Roboto"/>
                <a:cs typeface="Roboto"/>
                <a:sym typeface="Roboto"/>
              </a:endParaRPr>
            </a:p>
          </p:txBody>
        </p:sp>
        <p:sp>
          <p:nvSpPr>
            <p:cNvPr id="213" name="Google Shape;213;gcb3b3d158b_0_3427"/>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rgbClr val="434343"/>
                  </a:solidFill>
                  <a:latin typeface="Roboto"/>
                  <a:ea typeface="Roboto"/>
                  <a:cs typeface="Roboto"/>
                  <a:sym typeface="Roboto"/>
                </a:rPr>
                <a:t>How should County agencies and the County Council prioritize actions in the next year to advance </a:t>
              </a:r>
              <a:r>
                <a:rPr lang="en-US" sz="1200" b="1">
                  <a:solidFill>
                    <a:srgbClr val="434343"/>
                  </a:solidFill>
                  <a:latin typeface="Roboto"/>
                  <a:ea typeface="Roboto"/>
                  <a:cs typeface="Roboto"/>
                  <a:sym typeface="Roboto"/>
                </a:rPr>
                <a:t>food security</a:t>
              </a:r>
              <a:r>
                <a:rPr lang="en-US" sz="1200">
                  <a:solidFill>
                    <a:srgbClr val="434343"/>
                  </a:solidFill>
                  <a:latin typeface="Roboto"/>
                  <a:ea typeface="Roboto"/>
                  <a:cs typeface="Roboto"/>
                  <a:sym typeface="Roboto"/>
                </a:rPr>
                <a:t> of County residents; </a:t>
              </a:r>
              <a:r>
                <a:rPr lang="en-US" sz="1200" b="1">
                  <a:solidFill>
                    <a:srgbClr val="434343"/>
                  </a:solidFill>
                  <a:latin typeface="Roboto"/>
                  <a:ea typeface="Roboto"/>
                  <a:cs typeface="Roboto"/>
                  <a:sym typeface="Roboto"/>
                </a:rPr>
                <a:t>resilience</a:t>
              </a:r>
              <a:r>
                <a:rPr lang="en-US" sz="1200">
                  <a:solidFill>
                    <a:srgbClr val="434343"/>
                  </a:solidFill>
                  <a:latin typeface="Roboto"/>
                  <a:ea typeface="Roboto"/>
                  <a:cs typeface="Roboto"/>
                  <a:sym typeface="Roboto"/>
                </a:rPr>
                <a:t> within the local food system; and </a:t>
              </a:r>
              <a:r>
                <a:rPr lang="en-US" sz="1200" b="1">
                  <a:solidFill>
                    <a:srgbClr val="434343"/>
                  </a:solidFill>
                  <a:latin typeface="Roboto"/>
                  <a:ea typeface="Roboto"/>
                  <a:cs typeface="Roboto"/>
                  <a:sym typeface="Roboto"/>
                </a:rPr>
                <a:t>preparedness</a:t>
              </a:r>
              <a:r>
                <a:rPr lang="en-US" sz="1200">
                  <a:solidFill>
                    <a:srgbClr val="434343"/>
                  </a:solidFill>
                  <a:latin typeface="Roboto"/>
                  <a:ea typeface="Roboto"/>
                  <a:cs typeface="Roboto"/>
                  <a:sym typeface="Roboto"/>
                </a:rPr>
                <a:t> to respond to food-security challenges during disruptions? </a:t>
              </a:r>
              <a:endParaRPr sz="1200">
                <a:solidFill>
                  <a:srgbClr val="434343"/>
                </a:solidFill>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p:txBody>
        </p:sp>
      </p:grpSp>
      <p:grpSp>
        <p:nvGrpSpPr>
          <p:cNvPr id="214" name="Google Shape;214;gcb3b3d158b_0_3427"/>
          <p:cNvGrpSpPr/>
          <p:nvPr/>
        </p:nvGrpSpPr>
        <p:grpSpPr>
          <a:xfrm>
            <a:off x="5470046" y="1574982"/>
            <a:ext cx="2532166" cy="3077971"/>
            <a:chOff x="2944204" y="1189775"/>
            <a:chExt cx="3305700" cy="3483050"/>
          </a:xfrm>
        </p:grpSpPr>
        <p:sp>
          <p:nvSpPr>
            <p:cNvPr id="215" name="Google Shape;215;gcb3b3d158b_0_3427"/>
            <p:cNvSpPr/>
            <p:nvPr/>
          </p:nvSpPr>
          <p:spPr>
            <a:xfrm>
              <a:off x="2944204" y="1189775"/>
              <a:ext cx="3305700" cy="669000"/>
            </a:xfrm>
            <a:prstGeom prst="chevron">
              <a:avLst>
                <a:gd name="adj" fmla="val 50000"/>
              </a:avLst>
            </a:prstGeom>
            <a:solidFill>
              <a:srgbClr val="A2B33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rgbClr val="FFFFFF"/>
                  </a:solidFill>
                  <a:latin typeface="Roboto"/>
                  <a:ea typeface="Roboto"/>
                  <a:cs typeface="Roboto"/>
                  <a:sym typeface="Roboto"/>
                </a:rPr>
                <a:t>Survey 2</a:t>
              </a:r>
              <a:endParaRPr b="1">
                <a:solidFill>
                  <a:srgbClr val="FFFFFF"/>
                </a:solidFill>
                <a:latin typeface="Roboto"/>
                <a:ea typeface="Roboto"/>
                <a:cs typeface="Roboto"/>
                <a:sym typeface="Roboto"/>
              </a:endParaRPr>
            </a:p>
          </p:txBody>
        </p:sp>
        <p:sp>
          <p:nvSpPr>
            <p:cNvPr id="216" name="Google Shape;216;gcb3b3d158b_0_3427"/>
            <p:cNvSpPr txBox="1"/>
            <p:nvPr/>
          </p:nvSpPr>
          <p:spPr>
            <a:xfrm>
              <a:off x="3478949" y="2057125"/>
              <a:ext cx="2236200" cy="2615700"/>
            </a:xfrm>
            <a:prstGeom prst="rect">
              <a:avLst/>
            </a:prstGeom>
            <a:noFill/>
            <a:ln>
              <a:noFill/>
            </a:ln>
          </p:spPr>
          <p:txBody>
            <a:bodyPr spcFirstLastPara="1" wrap="square" lIns="91425" tIns="91425" rIns="91425" bIns="91425" anchor="t" anchorCtr="0">
              <a:noAutofit/>
            </a:bodyPr>
            <a:lstStyle/>
            <a:p>
              <a:pPr marL="0" lvl="0" indent="0" algn="l" rtl="0">
                <a:spcBef>
                  <a:spcPts val="560"/>
                </a:spcBef>
                <a:spcAft>
                  <a:spcPts val="0"/>
                </a:spcAft>
                <a:buClr>
                  <a:schemeClr val="dk1"/>
                </a:buClr>
                <a:buSzPts val="1100"/>
                <a:buFont typeface="Arial"/>
                <a:buNone/>
              </a:pPr>
              <a:r>
                <a:rPr lang="en-US" sz="1200">
                  <a:solidFill>
                    <a:srgbClr val="434343"/>
                  </a:solidFill>
                  <a:latin typeface="Roboto"/>
                  <a:ea typeface="Roboto"/>
                  <a:cs typeface="Roboto"/>
                  <a:sym typeface="Roboto"/>
                </a:rPr>
                <a:t>What are the top two barriers </a:t>
              </a:r>
              <a:r>
                <a:rPr lang="en-US" sz="1200" b="1">
                  <a:solidFill>
                    <a:srgbClr val="434343"/>
                  </a:solidFill>
                  <a:latin typeface="Roboto"/>
                  <a:ea typeface="Roboto"/>
                  <a:cs typeface="Roboto"/>
                  <a:sym typeface="Roboto"/>
                </a:rPr>
                <a:t>among</a:t>
              </a:r>
              <a:r>
                <a:rPr lang="en-US" sz="1200">
                  <a:solidFill>
                    <a:srgbClr val="434343"/>
                  </a:solidFill>
                  <a:latin typeface="Roboto"/>
                  <a:ea typeface="Roboto"/>
                  <a:cs typeface="Roboto"/>
                  <a:sym typeface="Roboto"/>
                </a:rPr>
                <a:t> and</a:t>
              </a:r>
              <a:r>
                <a:rPr lang="en-US" sz="1200" b="1">
                  <a:solidFill>
                    <a:srgbClr val="434343"/>
                  </a:solidFill>
                  <a:latin typeface="Roboto"/>
                  <a:ea typeface="Roboto"/>
                  <a:cs typeface="Roboto"/>
                  <a:sym typeface="Roboto"/>
                </a:rPr>
                <a:t> between </a:t>
              </a:r>
              <a:r>
                <a:rPr lang="en-US" sz="1200">
                  <a:solidFill>
                    <a:srgbClr val="434343"/>
                  </a:solidFill>
                  <a:latin typeface="Roboto"/>
                  <a:ea typeface="Roboto"/>
                  <a:cs typeface="Roboto"/>
                  <a:sym typeface="Roboto"/>
                </a:rPr>
                <a:t>government agencies within the food system in Prince George's County for three core functions: Communication, coordination and collaboration; and data sharing? </a:t>
              </a:r>
              <a:endParaRPr sz="1200">
                <a:solidFill>
                  <a:srgbClr val="434343"/>
                </a:solidFill>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p:txBody>
        </p:sp>
      </p:grpSp>
      <p:grpSp>
        <p:nvGrpSpPr>
          <p:cNvPr id="217" name="Google Shape;217;gcb3b3d158b_0_3427"/>
          <p:cNvGrpSpPr/>
          <p:nvPr/>
        </p:nvGrpSpPr>
        <p:grpSpPr>
          <a:xfrm>
            <a:off x="809049" y="1575172"/>
            <a:ext cx="2716925" cy="3077782"/>
            <a:chOff x="0" y="1189989"/>
            <a:chExt cx="3546900" cy="3482836"/>
          </a:xfrm>
        </p:grpSpPr>
        <p:sp>
          <p:nvSpPr>
            <p:cNvPr id="218" name="Google Shape;218;gcb3b3d158b_0_3427"/>
            <p:cNvSpPr/>
            <p:nvPr/>
          </p:nvSpPr>
          <p:spPr>
            <a:xfrm>
              <a:off x="0" y="1189989"/>
              <a:ext cx="3546900" cy="669000"/>
            </a:xfrm>
            <a:prstGeom prst="homePlate">
              <a:avLst>
                <a:gd name="adj" fmla="val 50000"/>
              </a:avLst>
            </a:prstGeom>
            <a:solidFill>
              <a:srgbClr val="9E9E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rgbClr val="FFFFFF"/>
                  </a:solidFill>
                  <a:latin typeface="Roboto"/>
                  <a:ea typeface="Roboto"/>
                  <a:cs typeface="Roboto"/>
                  <a:sym typeface="Roboto"/>
                </a:rPr>
                <a:t>Discussion</a:t>
              </a:r>
              <a:endParaRPr b="1">
                <a:solidFill>
                  <a:srgbClr val="FFFFFF"/>
                </a:solidFill>
                <a:latin typeface="Roboto"/>
                <a:ea typeface="Roboto"/>
                <a:cs typeface="Roboto"/>
                <a:sym typeface="Roboto"/>
              </a:endParaRPr>
            </a:p>
          </p:txBody>
        </p:sp>
        <p:sp>
          <p:nvSpPr>
            <p:cNvPr id="219" name="Google Shape;219;gcb3b3d158b_0_3427"/>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solidFill>
                    <a:srgbClr val="434343"/>
                  </a:solidFill>
                  <a:latin typeface="Roboto"/>
                  <a:ea typeface="Roboto"/>
                  <a:cs typeface="Roboto"/>
                  <a:sym typeface="Roboto"/>
                </a:rPr>
                <a:t>During the first FSTF meeting, members provided feedback and input on the most pressing challenges related to</a:t>
              </a:r>
              <a:r>
                <a:rPr lang="en-US" sz="1200" b="1">
                  <a:solidFill>
                    <a:srgbClr val="434343"/>
                  </a:solidFill>
                  <a:latin typeface="Roboto"/>
                  <a:ea typeface="Roboto"/>
                  <a:cs typeface="Roboto"/>
                  <a:sym typeface="Roboto"/>
                </a:rPr>
                <a:t> food security </a:t>
              </a:r>
              <a:r>
                <a:rPr lang="en-US" sz="1200">
                  <a:solidFill>
                    <a:srgbClr val="434343"/>
                  </a:solidFill>
                  <a:latin typeface="Roboto"/>
                  <a:ea typeface="Roboto"/>
                  <a:cs typeface="Roboto"/>
                  <a:sym typeface="Roboto"/>
                </a:rPr>
                <a:t>in the county. </a:t>
              </a:r>
              <a:endParaRPr sz="1200">
                <a:latin typeface="Roboto"/>
                <a:ea typeface="Roboto"/>
                <a:cs typeface="Roboto"/>
                <a:sym typeface="Robo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grpSp>
        <p:nvGrpSpPr>
          <p:cNvPr id="225" name="Google Shape;225;gcb3b3d158b_0_3928"/>
          <p:cNvGrpSpPr/>
          <p:nvPr/>
        </p:nvGrpSpPr>
        <p:grpSpPr>
          <a:xfrm>
            <a:off x="895663" y="1612201"/>
            <a:ext cx="1652734" cy="659596"/>
            <a:chOff x="654120" y="592740"/>
            <a:chExt cx="2573550" cy="970280"/>
          </a:xfrm>
        </p:grpSpPr>
        <p:pic>
          <p:nvPicPr>
            <p:cNvPr id="226" name="Google Shape;226;gcb3b3d158b_0_3928" descr="Woman with cane with solid fill"/>
            <p:cNvPicPr preferRelativeResize="0"/>
            <p:nvPr/>
          </p:nvPicPr>
          <p:blipFill rotWithShape="1">
            <a:blip r:embed="rId3">
              <a:alphaModFix/>
            </a:blip>
            <a:srcRect/>
            <a:stretch/>
          </p:blipFill>
          <p:spPr>
            <a:xfrm>
              <a:off x="2313270" y="611440"/>
              <a:ext cx="914400" cy="914400"/>
            </a:xfrm>
            <a:prstGeom prst="rect">
              <a:avLst/>
            </a:prstGeom>
            <a:noFill/>
            <a:ln>
              <a:noFill/>
            </a:ln>
          </p:spPr>
        </p:pic>
        <p:pic>
          <p:nvPicPr>
            <p:cNvPr id="227" name="Google Shape;227;gcb3b3d158b_0_3928" descr="Man With Pram with solid fill"/>
            <p:cNvPicPr preferRelativeResize="0"/>
            <p:nvPr/>
          </p:nvPicPr>
          <p:blipFill rotWithShape="1">
            <a:blip r:embed="rId4">
              <a:alphaModFix/>
            </a:blip>
            <a:srcRect/>
            <a:stretch/>
          </p:blipFill>
          <p:spPr>
            <a:xfrm>
              <a:off x="1178380" y="648620"/>
              <a:ext cx="914400" cy="914400"/>
            </a:xfrm>
            <a:prstGeom prst="rect">
              <a:avLst/>
            </a:prstGeom>
            <a:noFill/>
            <a:ln>
              <a:noFill/>
            </a:ln>
          </p:spPr>
        </p:pic>
        <p:pic>
          <p:nvPicPr>
            <p:cNvPr id="228" name="Google Shape;228;gcb3b3d158b_0_3928" descr="Child with balloon with solid fill"/>
            <p:cNvPicPr preferRelativeResize="0"/>
            <p:nvPr/>
          </p:nvPicPr>
          <p:blipFill rotWithShape="1">
            <a:blip r:embed="rId5">
              <a:alphaModFix/>
            </a:blip>
            <a:srcRect/>
            <a:stretch/>
          </p:blipFill>
          <p:spPr>
            <a:xfrm>
              <a:off x="654120" y="611440"/>
              <a:ext cx="914400" cy="914400"/>
            </a:xfrm>
            <a:prstGeom prst="rect">
              <a:avLst/>
            </a:prstGeom>
            <a:noFill/>
            <a:ln>
              <a:noFill/>
            </a:ln>
          </p:spPr>
        </p:pic>
        <p:pic>
          <p:nvPicPr>
            <p:cNvPr id="229" name="Google Shape;229;gcb3b3d158b_0_3928" descr="Man with solid fill"/>
            <p:cNvPicPr preferRelativeResize="0"/>
            <p:nvPr/>
          </p:nvPicPr>
          <p:blipFill rotWithShape="1">
            <a:blip r:embed="rId6">
              <a:alphaModFix/>
            </a:blip>
            <a:srcRect/>
            <a:stretch/>
          </p:blipFill>
          <p:spPr>
            <a:xfrm>
              <a:off x="1758800" y="592740"/>
              <a:ext cx="914400" cy="914400"/>
            </a:xfrm>
            <a:prstGeom prst="rect">
              <a:avLst/>
            </a:prstGeom>
            <a:noFill/>
            <a:ln>
              <a:noFill/>
            </a:ln>
          </p:spPr>
        </p:pic>
      </p:grpSp>
      <p:grpSp>
        <p:nvGrpSpPr>
          <p:cNvPr id="230" name="Google Shape;230;gcb3b3d158b_0_3928"/>
          <p:cNvGrpSpPr/>
          <p:nvPr/>
        </p:nvGrpSpPr>
        <p:grpSpPr>
          <a:xfrm>
            <a:off x="740781" y="2519685"/>
            <a:ext cx="1934036" cy="659605"/>
            <a:chOff x="427100" y="2004920"/>
            <a:chExt cx="3116900" cy="1033540"/>
          </a:xfrm>
        </p:grpSpPr>
        <p:pic>
          <p:nvPicPr>
            <p:cNvPr id="231" name="Google Shape;231;gcb3b3d158b_0_3928" descr="Grocery bag with solid fill"/>
            <p:cNvPicPr preferRelativeResize="0"/>
            <p:nvPr/>
          </p:nvPicPr>
          <p:blipFill rotWithShape="1">
            <a:blip r:embed="rId7">
              <a:alphaModFix/>
            </a:blip>
            <a:srcRect/>
            <a:stretch/>
          </p:blipFill>
          <p:spPr>
            <a:xfrm>
              <a:off x="1862575" y="2004920"/>
              <a:ext cx="914400" cy="914400"/>
            </a:xfrm>
            <a:prstGeom prst="rect">
              <a:avLst/>
            </a:prstGeom>
            <a:noFill/>
            <a:ln>
              <a:noFill/>
            </a:ln>
          </p:spPr>
        </p:pic>
        <p:pic>
          <p:nvPicPr>
            <p:cNvPr id="232" name="Google Shape;232;gcb3b3d158b_0_3928" descr="Shopping cart with solid fill"/>
            <p:cNvPicPr preferRelativeResize="0"/>
            <p:nvPr/>
          </p:nvPicPr>
          <p:blipFill rotWithShape="1">
            <a:blip r:embed="rId8">
              <a:alphaModFix/>
            </a:blip>
            <a:srcRect/>
            <a:stretch/>
          </p:blipFill>
          <p:spPr>
            <a:xfrm>
              <a:off x="1178380" y="2113280"/>
              <a:ext cx="914400" cy="914400"/>
            </a:xfrm>
            <a:prstGeom prst="rect">
              <a:avLst/>
            </a:prstGeom>
            <a:noFill/>
            <a:ln>
              <a:noFill/>
            </a:ln>
          </p:spPr>
        </p:pic>
        <p:pic>
          <p:nvPicPr>
            <p:cNvPr id="233" name="Google Shape;233;gcb3b3d158b_0_3928" descr="Store with solid fill"/>
            <p:cNvPicPr preferRelativeResize="0"/>
            <p:nvPr/>
          </p:nvPicPr>
          <p:blipFill rotWithShape="1">
            <a:blip r:embed="rId9">
              <a:alphaModFix/>
            </a:blip>
            <a:srcRect/>
            <a:stretch/>
          </p:blipFill>
          <p:spPr>
            <a:xfrm>
              <a:off x="427100" y="2113280"/>
              <a:ext cx="914400" cy="914400"/>
            </a:xfrm>
            <a:prstGeom prst="rect">
              <a:avLst/>
            </a:prstGeom>
            <a:noFill/>
            <a:ln>
              <a:noFill/>
            </a:ln>
          </p:spPr>
        </p:pic>
        <p:pic>
          <p:nvPicPr>
            <p:cNvPr id="234" name="Google Shape;234;gcb3b3d158b_0_3928" descr="Table and chairs with solid fill"/>
            <p:cNvPicPr preferRelativeResize="0"/>
            <p:nvPr/>
          </p:nvPicPr>
          <p:blipFill rotWithShape="1">
            <a:blip r:embed="rId10">
              <a:alphaModFix/>
            </a:blip>
            <a:srcRect/>
            <a:stretch/>
          </p:blipFill>
          <p:spPr>
            <a:xfrm>
              <a:off x="2629600" y="2124060"/>
              <a:ext cx="914400" cy="914400"/>
            </a:xfrm>
            <a:prstGeom prst="rect">
              <a:avLst/>
            </a:prstGeom>
            <a:noFill/>
            <a:ln>
              <a:noFill/>
            </a:ln>
          </p:spPr>
        </p:pic>
      </p:grpSp>
      <p:grpSp>
        <p:nvGrpSpPr>
          <p:cNvPr id="235" name="Google Shape;235;gcb3b3d158b_0_3928"/>
          <p:cNvGrpSpPr/>
          <p:nvPr/>
        </p:nvGrpSpPr>
        <p:grpSpPr>
          <a:xfrm>
            <a:off x="774341" y="4383722"/>
            <a:ext cx="1900613" cy="546069"/>
            <a:chOff x="725895" y="5114120"/>
            <a:chExt cx="2897275" cy="1013680"/>
          </a:xfrm>
        </p:grpSpPr>
        <p:pic>
          <p:nvPicPr>
            <p:cNvPr id="236" name="Google Shape;236;gcb3b3d158b_0_3928" descr="Presentation with bar chart with solid fill"/>
            <p:cNvPicPr preferRelativeResize="0"/>
            <p:nvPr/>
          </p:nvPicPr>
          <p:blipFill rotWithShape="1">
            <a:blip r:embed="rId11">
              <a:alphaModFix/>
            </a:blip>
            <a:srcRect/>
            <a:stretch/>
          </p:blipFill>
          <p:spPr>
            <a:xfrm>
              <a:off x="725895" y="5213400"/>
              <a:ext cx="750896" cy="914400"/>
            </a:xfrm>
            <a:prstGeom prst="rect">
              <a:avLst/>
            </a:prstGeom>
            <a:noFill/>
            <a:ln>
              <a:noFill/>
            </a:ln>
          </p:spPr>
        </p:pic>
        <p:pic>
          <p:nvPicPr>
            <p:cNvPr id="237" name="Google Shape;237;gcb3b3d158b_0_3928" descr="Lecturer with solid fill"/>
            <p:cNvPicPr preferRelativeResize="0"/>
            <p:nvPr/>
          </p:nvPicPr>
          <p:blipFill rotWithShape="1">
            <a:blip r:embed="rId12">
              <a:alphaModFix/>
            </a:blip>
            <a:srcRect/>
            <a:stretch/>
          </p:blipFill>
          <p:spPr>
            <a:xfrm>
              <a:off x="2092780" y="5114120"/>
              <a:ext cx="914400" cy="914400"/>
            </a:xfrm>
            <a:prstGeom prst="rect">
              <a:avLst/>
            </a:prstGeom>
            <a:noFill/>
            <a:ln>
              <a:noFill/>
            </a:ln>
          </p:spPr>
        </p:pic>
        <p:pic>
          <p:nvPicPr>
            <p:cNvPr id="238" name="Google Shape;238;gcb3b3d158b_0_3928" descr="Contract with solid fill"/>
            <p:cNvPicPr preferRelativeResize="0"/>
            <p:nvPr/>
          </p:nvPicPr>
          <p:blipFill rotWithShape="1">
            <a:blip r:embed="rId13">
              <a:alphaModFix/>
            </a:blip>
            <a:srcRect/>
            <a:stretch/>
          </p:blipFill>
          <p:spPr>
            <a:xfrm>
              <a:off x="2708770" y="5203600"/>
              <a:ext cx="914400" cy="914400"/>
            </a:xfrm>
            <a:prstGeom prst="rect">
              <a:avLst/>
            </a:prstGeom>
            <a:noFill/>
            <a:ln>
              <a:noFill/>
            </a:ln>
          </p:spPr>
        </p:pic>
        <p:pic>
          <p:nvPicPr>
            <p:cNvPr id="239" name="Google Shape;239;gcb3b3d158b_0_3928" descr="Scales of justice with solid fill"/>
            <p:cNvPicPr preferRelativeResize="0"/>
            <p:nvPr/>
          </p:nvPicPr>
          <p:blipFill rotWithShape="1">
            <a:blip r:embed="rId14">
              <a:alphaModFix/>
            </a:blip>
            <a:srcRect/>
            <a:stretch/>
          </p:blipFill>
          <p:spPr>
            <a:xfrm>
              <a:off x="1368210" y="5162320"/>
              <a:ext cx="914400" cy="914400"/>
            </a:xfrm>
            <a:prstGeom prst="rect">
              <a:avLst/>
            </a:prstGeom>
            <a:noFill/>
            <a:ln>
              <a:noFill/>
            </a:ln>
          </p:spPr>
        </p:pic>
      </p:grpSp>
      <p:grpSp>
        <p:nvGrpSpPr>
          <p:cNvPr id="240" name="Google Shape;240;gcb3b3d158b_0_3928"/>
          <p:cNvGrpSpPr/>
          <p:nvPr/>
        </p:nvGrpSpPr>
        <p:grpSpPr>
          <a:xfrm>
            <a:off x="782332" y="3427128"/>
            <a:ext cx="1934105" cy="760244"/>
            <a:chOff x="371410" y="3517540"/>
            <a:chExt cx="3262660" cy="1002960"/>
          </a:xfrm>
        </p:grpSpPr>
        <p:pic>
          <p:nvPicPr>
            <p:cNvPr id="241" name="Google Shape;241;gcb3b3d158b_0_3928" descr="Open folder with solid fill"/>
            <p:cNvPicPr preferRelativeResize="0"/>
            <p:nvPr/>
          </p:nvPicPr>
          <p:blipFill rotWithShape="1">
            <a:blip r:embed="rId15">
              <a:alphaModFix/>
            </a:blip>
            <a:srcRect/>
            <a:stretch/>
          </p:blipFill>
          <p:spPr>
            <a:xfrm>
              <a:off x="2719670" y="3557900"/>
              <a:ext cx="914400" cy="914400"/>
            </a:xfrm>
            <a:prstGeom prst="rect">
              <a:avLst/>
            </a:prstGeom>
            <a:noFill/>
            <a:ln>
              <a:noFill/>
            </a:ln>
          </p:spPr>
        </p:pic>
        <p:pic>
          <p:nvPicPr>
            <p:cNvPr id="242" name="Google Shape;242;gcb3b3d158b_0_3928" descr="Management with solid fill"/>
            <p:cNvPicPr preferRelativeResize="0"/>
            <p:nvPr/>
          </p:nvPicPr>
          <p:blipFill rotWithShape="1">
            <a:blip r:embed="rId16">
              <a:alphaModFix/>
            </a:blip>
            <a:srcRect/>
            <a:stretch/>
          </p:blipFill>
          <p:spPr>
            <a:xfrm>
              <a:off x="1862575" y="3517540"/>
              <a:ext cx="914400" cy="914400"/>
            </a:xfrm>
            <a:prstGeom prst="rect">
              <a:avLst/>
            </a:prstGeom>
            <a:noFill/>
            <a:ln>
              <a:noFill/>
            </a:ln>
          </p:spPr>
        </p:pic>
        <p:pic>
          <p:nvPicPr>
            <p:cNvPr id="243" name="Google Shape;243;gcb3b3d158b_0_3928" descr="Playbook with solid fill"/>
            <p:cNvPicPr preferRelativeResize="0"/>
            <p:nvPr/>
          </p:nvPicPr>
          <p:blipFill rotWithShape="1">
            <a:blip r:embed="rId17">
              <a:alphaModFix/>
            </a:blip>
            <a:srcRect/>
            <a:stretch/>
          </p:blipFill>
          <p:spPr>
            <a:xfrm>
              <a:off x="1115995" y="3606100"/>
              <a:ext cx="914400" cy="914400"/>
            </a:xfrm>
            <a:prstGeom prst="rect">
              <a:avLst/>
            </a:prstGeom>
            <a:noFill/>
            <a:ln>
              <a:noFill/>
            </a:ln>
          </p:spPr>
        </p:pic>
        <p:pic>
          <p:nvPicPr>
            <p:cNvPr id="244" name="Google Shape;244;gcb3b3d158b_0_3928" descr="Chat with solid fill"/>
            <p:cNvPicPr preferRelativeResize="0"/>
            <p:nvPr/>
          </p:nvPicPr>
          <p:blipFill rotWithShape="1">
            <a:blip r:embed="rId18">
              <a:alphaModFix/>
            </a:blip>
            <a:srcRect/>
            <a:stretch/>
          </p:blipFill>
          <p:spPr>
            <a:xfrm>
              <a:off x="371410" y="3595100"/>
              <a:ext cx="914400" cy="914400"/>
            </a:xfrm>
            <a:prstGeom prst="rect">
              <a:avLst/>
            </a:prstGeom>
            <a:noFill/>
            <a:ln>
              <a:noFill/>
            </a:ln>
          </p:spPr>
        </p:pic>
      </p:grpSp>
      <p:sp>
        <p:nvSpPr>
          <p:cNvPr id="245" name="Google Shape;245;gcb3b3d158b_0_3928"/>
          <p:cNvSpPr txBox="1"/>
          <p:nvPr/>
        </p:nvSpPr>
        <p:spPr>
          <a:xfrm>
            <a:off x="2773194" y="1777803"/>
            <a:ext cx="4910400" cy="369300"/>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None/>
            </a:pPr>
            <a:r>
              <a:rPr lang="en-US" sz="1800" b="1" i="0" u="none" strike="noStrike" cap="none">
                <a:solidFill>
                  <a:srgbClr val="A2B333"/>
                </a:solidFill>
                <a:latin typeface="Roboto"/>
                <a:ea typeface="Roboto"/>
                <a:cs typeface="Roboto"/>
                <a:sym typeface="Roboto"/>
              </a:rPr>
              <a:t>Individual and Resident Safety Net</a:t>
            </a:r>
            <a:endParaRPr sz="1800" b="1" i="0" u="none" strike="noStrike" cap="none">
              <a:solidFill>
                <a:srgbClr val="A2B333"/>
              </a:solidFill>
              <a:latin typeface="Roboto"/>
              <a:ea typeface="Roboto"/>
              <a:cs typeface="Roboto"/>
              <a:sym typeface="Roboto"/>
            </a:endParaRPr>
          </a:p>
        </p:txBody>
      </p:sp>
      <p:sp>
        <p:nvSpPr>
          <p:cNvPr id="246" name="Google Shape;246;gcb3b3d158b_0_3928"/>
          <p:cNvSpPr/>
          <p:nvPr/>
        </p:nvSpPr>
        <p:spPr>
          <a:xfrm>
            <a:off x="2773194" y="2731795"/>
            <a:ext cx="5821800" cy="12003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None/>
            </a:pPr>
            <a:r>
              <a:rPr lang="en-US" sz="1800" b="1" i="0" u="none" strike="noStrike" cap="none">
                <a:solidFill>
                  <a:srgbClr val="A2B335"/>
                </a:solidFill>
                <a:latin typeface="Roboto"/>
                <a:ea typeface="Roboto"/>
                <a:cs typeface="Roboto"/>
                <a:sym typeface="Roboto"/>
              </a:rPr>
              <a:t>Food Assistance Provider Capacity and Coordination</a:t>
            </a:r>
            <a:endParaRPr sz="1800" b="1">
              <a:solidFill>
                <a:srgbClr val="A2B335"/>
              </a:solidFill>
              <a:latin typeface="Roboto"/>
              <a:ea typeface="Roboto"/>
              <a:cs typeface="Roboto"/>
              <a:sym typeface="Roboto"/>
            </a:endParaRPr>
          </a:p>
          <a:p>
            <a:pPr marL="728662" marR="0" lvl="1" indent="-233362" algn="l" rtl="0">
              <a:lnSpc>
                <a:spcPct val="100000"/>
              </a:lnSpc>
              <a:spcBef>
                <a:spcPts val="0"/>
              </a:spcBef>
              <a:spcAft>
                <a:spcPts val="0"/>
              </a:spcAft>
              <a:buClr>
                <a:srgbClr val="000000"/>
              </a:buClr>
              <a:buSzPts val="2400"/>
              <a:buFont typeface="Arial"/>
              <a:buNone/>
            </a:pPr>
            <a:endParaRPr sz="1800" i="0" u="none" strike="noStrike" cap="none">
              <a:solidFill>
                <a:srgbClr val="434343"/>
              </a:solidFill>
              <a:latin typeface="Roboto"/>
              <a:ea typeface="Roboto"/>
              <a:cs typeface="Roboto"/>
              <a:sym typeface="Roboto"/>
            </a:endParaRPr>
          </a:p>
        </p:txBody>
      </p:sp>
      <p:sp>
        <p:nvSpPr>
          <p:cNvPr id="247" name="Google Shape;247;gcb3b3d158b_0_3928"/>
          <p:cNvSpPr/>
          <p:nvPr/>
        </p:nvSpPr>
        <p:spPr>
          <a:xfrm>
            <a:off x="2773194" y="3606440"/>
            <a:ext cx="6142200" cy="4617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None/>
            </a:pPr>
            <a:r>
              <a:rPr lang="en-US" sz="1800" b="1" i="0" u="none" strike="noStrike" cap="none">
                <a:solidFill>
                  <a:srgbClr val="A2B335"/>
                </a:solidFill>
                <a:latin typeface="Roboto"/>
                <a:ea typeface="Roboto"/>
                <a:cs typeface="Roboto"/>
                <a:sym typeface="Roboto"/>
              </a:rPr>
              <a:t>Government Agency Systems Response</a:t>
            </a:r>
            <a:endParaRPr sz="1800" b="1">
              <a:solidFill>
                <a:srgbClr val="A2B335"/>
              </a:solidFill>
              <a:latin typeface="Roboto"/>
              <a:ea typeface="Roboto"/>
              <a:cs typeface="Roboto"/>
              <a:sym typeface="Roboto"/>
            </a:endParaRPr>
          </a:p>
        </p:txBody>
      </p:sp>
      <p:sp>
        <p:nvSpPr>
          <p:cNvPr id="248" name="Google Shape;248;gcb3b3d158b_0_3928"/>
          <p:cNvSpPr/>
          <p:nvPr/>
        </p:nvSpPr>
        <p:spPr>
          <a:xfrm>
            <a:off x="2808448" y="4440940"/>
            <a:ext cx="5287200" cy="8310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None/>
            </a:pPr>
            <a:r>
              <a:rPr lang="en-US" sz="1800" b="1" i="0" u="none" strike="noStrike" cap="none">
                <a:solidFill>
                  <a:srgbClr val="A2B333"/>
                </a:solidFill>
                <a:latin typeface="Roboto"/>
                <a:ea typeface="Roboto"/>
                <a:cs typeface="Roboto"/>
                <a:sym typeface="Roboto"/>
              </a:rPr>
              <a:t>Strategic and Long-</a:t>
            </a:r>
            <a:r>
              <a:rPr lang="en-US" sz="1800" b="1">
                <a:solidFill>
                  <a:srgbClr val="A2B333"/>
                </a:solidFill>
                <a:latin typeface="Roboto"/>
                <a:ea typeface="Roboto"/>
                <a:cs typeface="Roboto"/>
                <a:sym typeface="Roboto"/>
              </a:rPr>
              <a:t>T</a:t>
            </a:r>
            <a:r>
              <a:rPr lang="en-US" sz="1800" b="1" i="0" u="none" strike="noStrike" cap="none">
                <a:solidFill>
                  <a:srgbClr val="A2B333"/>
                </a:solidFill>
                <a:latin typeface="Roboto"/>
                <a:ea typeface="Roboto"/>
                <a:cs typeface="Roboto"/>
                <a:sym typeface="Roboto"/>
              </a:rPr>
              <a:t>erm Food Systems Planning</a:t>
            </a:r>
            <a:endParaRPr sz="1800" b="1">
              <a:solidFill>
                <a:srgbClr val="A2B333"/>
              </a:solidFill>
              <a:latin typeface="Roboto"/>
              <a:ea typeface="Roboto"/>
              <a:cs typeface="Roboto"/>
              <a:sym typeface="Roboto"/>
            </a:endParaRPr>
          </a:p>
        </p:txBody>
      </p:sp>
      <p:sp>
        <p:nvSpPr>
          <p:cNvPr id="249" name="Google Shape;249;gcb3b3d158b_0_3928"/>
          <p:cNvSpPr txBox="1"/>
          <p:nvPr/>
        </p:nvSpPr>
        <p:spPr>
          <a:xfrm>
            <a:off x="643750" y="257725"/>
            <a:ext cx="8016900" cy="778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3600" b="1">
                <a:solidFill>
                  <a:srgbClr val="7F7F7F"/>
                </a:solidFill>
                <a:latin typeface="Calibri"/>
                <a:ea typeface="Calibri"/>
                <a:cs typeface="Calibri"/>
                <a:sym typeface="Calibri"/>
              </a:rPr>
              <a:t>Small Group Discussions </a:t>
            </a:r>
            <a:endParaRPr sz="3600" b="1">
              <a:solidFill>
                <a:srgbClr val="7F7F7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cb3b3d158b_0_5147"/>
          <p:cNvSpPr txBox="1">
            <a:spLocks noGrp="1"/>
          </p:cNvSpPr>
          <p:nvPr>
            <p:ph type="sldNum" idx="12"/>
          </p:nvPr>
        </p:nvSpPr>
        <p:spPr>
          <a:xfrm>
            <a:off x="6553200" y="640080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6</a:t>
            </a:fld>
            <a:endParaRPr/>
          </a:p>
        </p:txBody>
      </p:sp>
      <p:sp>
        <p:nvSpPr>
          <p:cNvPr id="256" name="Google Shape;256;gcb3b3d158b_0_5147"/>
          <p:cNvSpPr txBox="1"/>
          <p:nvPr/>
        </p:nvSpPr>
        <p:spPr>
          <a:xfrm>
            <a:off x="587200" y="1786400"/>
            <a:ext cx="8130000" cy="2377800"/>
          </a:xfrm>
          <a:prstGeom prst="rect">
            <a:avLst/>
          </a:prstGeom>
          <a:solidFill>
            <a:schemeClr val="lt1"/>
          </a:solidFill>
          <a:ln>
            <a:noFill/>
          </a:ln>
        </p:spPr>
        <p:txBody>
          <a:bodyPr spcFirstLastPara="1" wrap="square" lIns="91425" tIns="45700" rIns="91425" bIns="45700" anchor="ctr" anchorCtr="0">
            <a:noAutofit/>
          </a:bodyPr>
          <a:lstStyle/>
          <a:p>
            <a:pPr marL="457200" marR="0" lvl="0" indent="0" algn="l" rtl="0">
              <a:lnSpc>
                <a:spcPct val="100000"/>
              </a:lnSpc>
              <a:spcBef>
                <a:spcPts val="0"/>
              </a:spcBef>
              <a:spcAft>
                <a:spcPts val="0"/>
              </a:spcAft>
              <a:buClr>
                <a:srgbClr val="000000"/>
              </a:buClr>
              <a:buSzPts val="1100"/>
              <a:buFont typeface="Arial"/>
              <a:buNone/>
            </a:pPr>
            <a:endParaRPr sz="2500" b="1">
              <a:solidFill>
                <a:srgbClr val="434343"/>
              </a:solidFill>
              <a:latin typeface="Calibri"/>
              <a:ea typeface="Calibri"/>
              <a:cs typeface="Calibri"/>
              <a:sym typeface="Calibri"/>
            </a:endParaRPr>
          </a:p>
          <a:p>
            <a:pPr marL="457200" marR="0" lvl="0" indent="-330200" algn="l" rtl="0">
              <a:lnSpc>
                <a:spcPct val="100000"/>
              </a:lnSpc>
              <a:spcBef>
                <a:spcPts val="0"/>
              </a:spcBef>
              <a:spcAft>
                <a:spcPts val="0"/>
              </a:spcAft>
              <a:buClr>
                <a:srgbClr val="434343"/>
              </a:buClr>
              <a:buSzPts val="1600"/>
              <a:buFont typeface="Roboto"/>
              <a:buChar char="●"/>
            </a:pPr>
            <a:r>
              <a:rPr lang="en-US" sz="1600" b="1">
                <a:solidFill>
                  <a:srgbClr val="434343"/>
                </a:solidFill>
                <a:highlight>
                  <a:srgbClr val="FFFFFF"/>
                </a:highlight>
                <a:latin typeface="Roboto"/>
                <a:ea typeface="Roboto"/>
                <a:cs typeface="Roboto"/>
                <a:sym typeface="Roboto"/>
              </a:rPr>
              <a:t>Prince George’s County Public </a:t>
            </a:r>
            <a:endParaRPr sz="1600" b="1">
              <a:solidFill>
                <a:srgbClr val="434343"/>
              </a:solidFill>
              <a:highlight>
                <a:srgbClr val="FFFFFF"/>
              </a:highlight>
              <a:latin typeface="Roboto"/>
              <a:ea typeface="Roboto"/>
              <a:cs typeface="Roboto"/>
              <a:sym typeface="Roboto"/>
            </a:endParaRPr>
          </a:p>
          <a:p>
            <a:pPr marL="457200" marR="0" lvl="0" indent="0" algn="l" rtl="0">
              <a:lnSpc>
                <a:spcPct val="100000"/>
              </a:lnSpc>
              <a:spcBef>
                <a:spcPts val="0"/>
              </a:spcBef>
              <a:spcAft>
                <a:spcPts val="0"/>
              </a:spcAft>
              <a:buNone/>
            </a:pPr>
            <a:r>
              <a:rPr lang="en-US" sz="1600" b="1">
                <a:solidFill>
                  <a:srgbClr val="434343"/>
                </a:solidFill>
                <a:highlight>
                  <a:srgbClr val="FFFFFF"/>
                </a:highlight>
                <a:latin typeface="Roboto"/>
                <a:ea typeface="Roboto"/>
                <a:cs typeface="Roboto"/>
                <a:sym typeface="Roboto"/>
              </a:rPr>
              <a:t>Schools Judy Center</a:t>
            </a:r>
            <a:endParaRPr sz="1600" b="1">
              <a:solidFill>
                <a:srgbClr val="434343"/>
              </a:solidFill>
              <a:latin typeface="Roboto"/>
              <a:ea typeface="Roboto"/>
              <a:cs typeface="Roboto"/>
              <a:sym typeface="Roboto"/>
            </a:endParaRPr>
          </a:p>
          <a:p>
            <a:pPr marL="457200" marR="0" lvl="0" indent="0" algn="l" rtl="0">
              <a:lnSpc>
                <a:spcPct val="100000"/>
              </a:lnSpc>
              <a:spcBef>
                <a:spcPts val="0"/>
              </a:spcBef>
              <a:spcAft>
                <a:spcPts val="0"/>
              </a:spcAft>
              <a:buNone/>
            </a:pPr>
            <a:endParaRPr sz="1600" b="1">
              <a:solidFill>
                <a:srgbClr val="434343"/>
              </a:solidFill>
              <a:latin typeface="Roboto"/>
              <a:ea typeface="Roboto"/>
              <a:cs typeface="Roboto"/>
              <a:sym typeface="Roboto"/>
            </a:endParaRPr>
          </a:p>
          <a:p>
            <a:pPr marL="457200" marR="0" lvl="0" indent="-330200" algn="l" rtl="0">
              <a:lnSpc>
                <a:spcPct val="100000"/>
              </a:lnSpc>
              <a:spcBef>
                <a:spcPts val="0"/>
              </a:spcBef>
              <a:spcAft>
                <a:spcPts val="0"/>
              </a:spcAft>
              <a:buClr>
                <a:srgbClr val="434343"/>
              </a:buClr>
              <a:buSzPts val="1600"/>
              <a:buFont typeface="Roboto"/>
              <a:buChar char="●"/>
            </a:pPr>
            <a:r>
              <a:rPr lang="en-US" sz="1600" b="1">
                <a:solidFill>
                  <a:srgbClr val="434343"/>
                </a:solidFill>
                <a:latin typeface="Roboto"/>
                <a:ea typeface="Roboto"/>
                <a:cs typeface="Roboto"/>
                <a:sym typeface="Roboto"/>
              </a:rPr>
              <a:t>Latin American Youth Center</a:t>
            </a:r>
            <a:endParaRPr sz="1600" b="1">
              <a:solidFill>
                <a:srgbClr val="434343"/>
              </a:solidFill>
              <a:latin typeface="Roboto"/>
              <a:ea typeface="Roboto"/>
              <a:cs typeface="Roboto"/>
              <a:sym typeface="Roboto"/>
            </a:endParaRPr>
          </a:p>
          <a:p>
            <a:pPr marL="457200" marR="0" lvl="0" indent="0" algn="l" rtl="0">
              <a:lnSpc>
                <a:spcPct val="100000"/>
              </a:lnSpc>
              <a:spcBef>
                <a:spcPts val="0"/>
              </a:spcBef>
              <a:spcAft>
                <a:spcPts val="0"/>
              </a:spcAft>
              <a:buNone/>
            </a:pPr>
            <a:endParaRPr sz="1600" b="1">
              <a:solidFill>
                <a:srgbClr val="434343"/>
              </a:solidFill>
              <a:latin typeface="Roboto"/>
              <a:ea typeface="Roboto"/>
              <a:cs typeface="Roboto"/>
              <a:sym typeface="Roboto"/>
            </a:endParaRPr>
          </a:p>
          <a:p>
            <a:pPr marL="457200" marR="0" lvl="0" indent="-330200" algn="l" rtl="0">
              <a:lnSpc>
                <a:spcPct val="100000"/>
              </a:lnSpc>
              <a:spcBef>
                <a:spcPts val="0"/>
              </a:spcBef>
              <a:spcAft>
                <a:spcPts val="0"/>
              </a:spcAft>
              <a:buClr>
                <a:srgbClr val="434343"/>
              </a:buClr>
              <a:buSzPts val="1600"/>
              <a:buFont typeface="Roboto"/>
              <a:buChar char="●"/>
            </a:pPr>
            <a:r>
              <a:rPr lang="en-US" sz="1600" b="1">
                <a:solidFill>
                  <a:srgbClr val="434343"/>
                </a:solidFill>
                <a:latin typeface="Roboto"/>
                <a:ea typeface="Roboto"/>
                <a:cs typeface="Roboto"/>
                <a:sym typeface="Roboto"/>
              </a:rPr>
              <a:t>Prince George’s Child Resource Center, Inc.</a:t>
            </a:r>
            <a:endParaRPr sz="1600" b="1">
              <a:solidFill>
                <a:srgbClr val="434343"/>
              </a:solidFill>
              <a:latin typeface="Roboto"/>
              <a:ea typeface="Roboto"/>
              <a:cs typeface="Roboto"/>
              <a:sym typeface="Roboto"/>
            </a:endParaRPr>
          </a:p>
          <a:p>
            <a:pPr marL="457200" marR="0" lvl="0" indent="0" algn="l" rtl="0">
              <a:lnSpc>
                <a:spcPct val="100000"/>
              </a:lnSpc>
              <a:spcBef>
                <a:spcPts val="0"/>
              </a:spcBef>
              <a:spcAft>
                <a:spcPts val="0"/>
              </a:spcAft>
              <a:buNone/>
            </a:pPr>
            <a:endParaRPr sz="1600" b="1">
              <a:solidFill>
                <a:srgbClr val="434343"/>
              </a:solidFill>
              <a:latin typeface="Roboto"/>
              <a:ea typeface="Roboto"/>
              <a:cs typeface="Roboto"/>
              <a:sym typeface="Roboto"/>
            </a:endParaRPr>
          </a:p>
          <a:p>
            <a:pPr marL="457200" marR="0" lvl="0" indent="-330200" algn="l" rtl="0">
              <a:lnSpc>
                <a:spcPct val="100000"/>
              </a:lnSpc>
              <a:spcBef>
                <a:spcPts val="0"/>
              </a:spcBef>
              <a:spcAft>
                <a:spcPts val="0"/>
              </a:spcAft>
              <a:buClr>
                <a:srgbClr val="434343"/>
              </a:buClr>
              <a:buSzPts val="1600"/>
              <a:buFont typeface="Roboto"/>
              <a:buChar char="●"/>
            </a:pPr>
            <a:r>
              <a:rPr lang="en-US" sz="1600" b="1">
                <a:solidFill>
                  <a:srgbClr val="434343"/>
                </a:solidFill>
                <a:latin typeface="Roboto"/>
                <a:ea typeface="Roboto"/>
                <a:cs typeface="Roboto"/>
                <a:sym typeface="Roboto"/>
              </a:rPr>
              <a:t>DSS Youth Homelessness Demonstration</a:t>
            </a:r>
            <a:endParaRPr sz="1600" b="1">
              <a:solidFill>
                <a:srgbClr val="434343"/>
              </a:solidFill>
              <a:latin typeface="Roboto"/>
              <a:ea typeface="Roboto"/>
              <a:cs typeface="Roboto"/>
              <a:sym typeface="Roboto"/>
            </a:endParaRPr>
          </a:p>
          <a:p>
            <a:pPr marL="457200" marR="0" lvl="0" indent="0" algn="l" rtl="0">
              <a:lnSpc>
                <a:spcPct val="100000"/>
              </a:lnSpc>
              <a:spcBef>
                <a:spcPts val="0"/>
              </a:spcBef>
              <a:spcAft>
                <a:spcPts val="0"/>
              </a:spcAft>
              <a:buNone/>
            </a:pPr>
            <a:r>
              <a:rPr lang="en-US" sz="1600" b="1">
                <a:solidFill>
                  <a:srgbClr val="434343"/>
                </a:solidFill>
                <a:latin typeface="Roboto"/>
                <a:ea typeface="Roboto"/>
                <a:cs typeface="Roboto"/>
                <a:sym typeface="Roboto"/>
              </a:rPr>
              <a:t>Project &amp; </a:t>
            </a:r>
            <a:r>
              <a:rPr lang="en-US" sz="1600" b="1">
                <a:solidFill>
                  <a:srgbClr val="434343"/>
                </a:solidFill>
                <a:highlight>
                  <a:srgbClr val="FFFFFF"/>
                </a:highlight>
                <a:latin typeface="Roboto"/>
                <a:ea typeface="Roboto"/>
                <a:cs typeface="Roboto"/>
                <a:sym typeface="Roboto"/>
              </a:rPr>
              <a:t>Prince George’s County Youth Action Board</a:t>
            </a:r>
            <a:endParaRPr sz="1600" b="1">
              <a:solidFill>
                <a:srgbClr val="43434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2500" b="1">
              <a:solidFill>
                <a:srgbClr val="434343"/>
              </a:solidFill>
              <a:latin typeface="Calibri"/>
              <a:ea typeface="Calibri"/>
              <a:cs typeface="Calibri"/>
              <a:sym typeface="Calibri"/>
            </a:endParaRPr>
          </a:p>
        </p:txBody>
      </p:sp>
      <p:sp>
        <p:nvSpPr>
          <p:cNvPr id="257" name="Google Shape;257;gcb3b3d158b_0_5147"/>
          <p:cNvSpPr txBox="1"/>
          <p:nvPr/>
        </p:nvSpPr>
        <p:spPr>
          <a:xfrm>
            <a:off x="643750" y="257725"/>
            <a:ext cx="8016900" cy="778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3600" b="1">
                <a:solidFill>
                  <a:srgbClr val="7F7F7F"/>
                </a:solidFill>
                <a:latin typeface="Calibri"/>
                <a:ea typeface="Calibri"/>
                <a:cs typeface="Calibri"/>
                <a:sym typeface="Calibri"/>
              </a:rPr>
              <a:t>Key Informant Interviews: </a:t>
            </a:r>
            <a:endParaRPr sz="3600" b="1">
              <a:solidFill>
                <a:srgbClr val="7F7F7F"/>
              </a:solidFill>
              <a:latin typeface="Calibri"/>
              <a:ea typeface="Calibri"/>
              <a:cs typeface="Calibri"/>
              <a:sym typeface="Calibri"/>
            </a:endParaRPr>
          </a:p>
        </p:txBody>
      </p:sp>
      <p:pic>
        <p:nvPicPr>
          <p:cNvPr id="258" name="Google Shape;258;gcb3b3d158b_0_5147"/>
          <p:cNvPicPr preferRelativeResize="0"/>
          <p:nvPr/>
        </p:nvPicPr>
        <p:blipFill>
          <a:blip r:embed="rId3">
            <a:alphaModFix/>
          </a:blip>
          <a:stretch>
            <a:fillRect/>
          </a:stretch>
        </p:blipFill>
        <p:spPr>
          <a:xfrm>
            <a:off x="5449025" y="1624650"/>
            <a:ext cx="3349250" cy="22896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ebbeaf76e0_0_11"/>
          <p:cNvSpPr txBox="1"/>
          <p:nvPr/>
        </p:nvSpPr>
        <p:spPr>
          <a:xfrm>
            <a:off x="805325" y="1340550"/>
            <a:ext cx="7746300" cy="2887500"/>
          </a:xfrm>
          <a:prstGeom prst="rect">
            <a:avLst/>
          </a:prstGeom>
          <a:noFill/>
          <a:ln>
            <a:noFill/>
          </a:ln>
        </p:spPr>
        <p:txBody>
          <a:bodyPr spcFirstLastPara="1" wrap="square" lIns="91425" tIns="45700" rIns="91425" bIns="45700" anchor="t" anchorCtr="0">
            <a:spAutoFit/>
          </a:bodyPr>
          <a:lstStyle/>
          <a:p>
            <a:pPr marL="457200" lvl="0" indent="-330200" algn="l" rtl="0">
              <a:lnSpc>
                <a:spcPct val="115000"/>
              </a:lnSpc>
              <a:spcBef>
                <a:spcPts val="0"/>
              </a:spcBef>
              <a:spcAft>
                <a:spcPts val="0"/>
              </a:spcAft>
              <a:buClr>
                <a:srgbClr val="A2B335"/>
              </a:buClr>
              <a:buSzPts val="1600"/>
              <a:buFont typeface="Roboto"/>
              <a:buChar char="✓"/>
            </a:pPr>
            <a:r>
              <a:rPr lang="en-US" sz="1600" b="1">
                <a:solidFill>
                  <a:srgbClr val="434343"/>
                </a:solidFill>
                <a:latin typeface="Roboto"/>
                <a:ea typeface="Roboto"/>
                <a:cs typeface="Roboto"/>
                <a:sym typeface="Roboto"/>
              </a:rPr>
              <a:t>Task Force Members Reviewed Draft Recommendations: </a:t>
            </a:r>
            <a:r>
              <a:rPr lang="en-US" sz="1600">
                <a:solidFill>
                  <a:srgbClr val="434343"/>
                </a:solidFill>
                <a:latin typeface="Roboto"/>
                <a:ea typeface="Roboto"/>
                <a:cs typeface="Roboto"/>
                <a:sym typeface="Roboto"/>
              </a:rPr>
              <a:t>Sent draft recommendations to all Task Force members for additional review. </a:t>
            </a:r>
            <a:endParaRPr sz="1600">
              <a:solidFill>
                <a:srgbClr val="434343"/>
              </a:solidFill>
              <a:latin typeface="Roboto"/>
              <a:ea typeface="Roboto"/>
              <a:cs typeface="Roboto"/>
              <a:sym typeface="Roboto"/>
            </a:endParaRPr>
          </a:p>
          <a:p>
            <a:pPr marL="0" lvl="0" indent="0" algn="l" rtl="0">
              <a:lnSpc>
                <a:spcPct val="115000"/>
              </a:lnSpc>
              <a:spcBef>
                <a:spcPts val="0"/>
              </a:spcBef>
              <a:spcAft>
                <a:spcPts val="0"/>
              </a:spcAft>
              <a:buNone/>
            </a:pPr>
            <a:endParaRPr sz="1600">
              <a:solidFill>
                <a:srgbClr val="434343"/>
              </a:solidFill>
              <a:latin typeface="Roboto"/>
              <a:ea typeface="Roboto"/>
              <a:cs typeface="Roboto"/>
              <a:sym typeface="Roboto"/>
            </a:endParaRPr>
          </a:p>
          <a:p>
            <a:pPr marL="457200" lvl="0" indent="-330200" algn="l" rtl="0">
              <a:lnSpc>
                <a:spcPct val="115000"/>
              </a:lnSpc>
              <a:spcBef>
                <a:spcPts val="0"/>
              </a:spcBef>
              <a:spcAft>
                <a:spcPts val="0"/>
              </a:spcAft>
              <a:buClr>
                <a:srgbClr val="A2B335"/>
              </a:buClr>
              <a:buSzPts val="1600"/>
              <a:buFont typeface="Roboto"/>
              <a:buChar char="✓"/>
            </a:pPr>
            <a:r>
              <a:rPr lang="en-US" sz="1600" b="1">
                <a:solidFill>
                  <a:srgbClr val="434343"/>
                </a:solidFill>
                <a:latin typeface="Roboto"/>
                <a:ea typeface="Roboto"/>
                <a:cs typeface="Roboto"/>
                <a:sym typeface="Roboto"/>
              </a:rPr>
              <a:t>Solicited External Feedback: </a:t>
            </a:r>
            <a:r>
              <a:rPr lang="en-US" sz="1600">
                <a:solidFill>
                  <a:srgbClr val="434343"/>
                </a:solidFill>
                <a:latin typeface="Roboto"/>
                <a:ea typeface="Roboto"/>
                <a:cs typeface="Roboto"/>
                <a:sym typeface="Roboto"/>
              </a:rPr>
              <a:t>Met with experts to review and revise individual recommendations and action plans. </a:t>
            </a:r>
            <a:endParaRPr sz="1600" b="1">
              <a:solidFill>
                <a:srgbClr val="434343"/>
              </a:solidFill>
              <a:latin typeface="Roboto"/>
              <a:ea typeface="Roboto"/>
              <a:cs typeface="Roboto"/>
              <a:sym typeface="Roboto"/>
            </a:endParaRPr>
          </a:p>
          <a:p>
            <a:pPr marL="457200" lvl="0" indent="0" algn="l" rtl="0">
              <a:lnSpc>
                <a:spcPct val="115000"/>
              </a:lnSpc>
              <a:spcBef>
                <a:spcPts val="0"/>
              </a:spcBef>
              <a:spcAft>
                <a:spcPts val="0"/>
              </a:spcAft>
              <a:buNone/>
            </a:pPr>
            <a:endParaRPr sz="1600" b="1">
              <a:solidFill>
                <a:srgbClr val="434343"/>
              </a:solidFill>
              <a:latin typeface="Roboto"/>
              <a:ea typeface="Roboto"/>
              <a:cs typeface="Roboto"/>
              <a:sym typeface="Roboto"/>
            </a:endParaRPr>
          </a:p>
          <a:p>
            <a:pPr marL="457200" lvl="0" indent="-330200" algn="l" rtl="0">
              <a:lnSpc>
                <a:spcPct val="115000"/>
              </a:lnSpc>
              <a:spcBef>
                <a:spcPts val="0"/>
              </a:spcBef>
              <a:spcAft>
                <a:spcPts val="0"/>
              </a:spcAft>
              <a:buClr>
                <a:srgbClr val="434343"/>
              </a:buClr>
              <a:buSzPts val="1600"/>
              <a:buFont typeface="Roboto"/>
              <a:buChar char="✓"/>
            </a:pPr>
            <a:r>
              <a:rPr lang="en-US" sz="1600" b="1">
                <a:solidFill>
                  <a:srgbClr val="434343"/>
                </a:solidFill>
                <a:latin typeface="Roboto"/>
                <a:ea typeface="Roboto"/>
                <a:cs typeface="Roboto"/>
                <a:sym typeface="Roboto"/>
              </a:rPr>
              <a:t>Reconvened Strategic and Long-Term Food Systems Planning Group (Small Group #4): </a:t>
            </a:r>
            <a:r>
              <a:rPr lang="en-US" sz="1600">
                <a:solidFill>
                  <a:srgbClr val="434343"/>
                </a:solidFill>
                <a:latin typeface="Roboto"/>
                <a:ea typeface="Roboto"/>
                <a:cs typeface="Roboto"/>
                <a:sym typeface="Roboto"/>
              </a:rPr>
              <a:t>Conducted additional review meetings. Thank you these Task Force Members that went above and beyond to develop and finalize the recommendations, including:  </a:t>
            </a:r>
            <a:endParaRPr sz="1600">
              <a:solidFill>
                <a:srgbClr val="434343"/>
              </a:solidFill>
              <a:latin typeface="Roboto"/>
              <a:ea typeface="Roboto"/>
              <a:cs typeface="Roboto"/>
              <a:sym typeface="Roboto"/>
            </a:endParaRPr>
          </a:p>
        </p:txBody>
      </p:sp>
      <p:sp>
        <p:nvSpPr>
          <p:cNvPr id="265" name="Google Shape;265;gebbeaf76e0_0_11"/>
          <p:cNvSpPr txBox="1"/>
          <p:nvPr/>
        </p:nvSpPr>
        <p:spPr>
          <a:xfrm>
            <a:off x="670025" y="247150"/>
            <a:ext cx="8016900" cy="778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3600" b="1">
                <a:solidFill>
                  <a:srgbClr val="7F7F7F"/>
                </a:solidFill>
                <a:latin typeface="Calibri"/>
                <a:ea typeface="Calibri"/>
                <a:cs typeface="Calibri"/>
                <a:sym typeface="Calibri"/>
              </a:rPr>
              <a:t>Final Review &amp; Feedback </a:t>
            </a:r>
            <a:endParaRPr sz="3200" b="1" i="0" u="none" strike="noStrike" cap="none">
              <a:solidFill>
                <a:srgbClr val="7F7F7F"/>
              </a:solidFill>
              <a:latin typeface="Calibri"/>
              <a:ea typeface="Calibri"/>
              <a:cs typeface="Calibri"/>
              <a:sym typeface="Calibri"/>
            </a:endParaRPr>
          </a:p>
        </p:txBody>
      </p:sp>
      <p:sp>
        <p:nvSpPr>
          <p:cNvPr id="266" name="Google Shape;266;gebbeaf76e0_0_11"/>
          <p:cNvSpPr txBox="1"/>
          <p:nvPr/>
        </p:nvSpPr>
        <p:spPr>
          <a:xfrm>
            <a:off x="1919425" y="4391100"/>
            <a:ext cx="2988000" cy="15639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rgbClr val="A2B335"/>
              </a:buClr>
              <a:buSzPts val="1600"/>
              <a:buFont typeface="Roboto"/>
              <a:buChar char="●"/>
            </a:pPr>
            <a:r>
              <a:rPr lang="en-US" sz="1600" b="1">
                <a:solidFill>
                  <a:srgbClr val="A2B335"/>
                </a:solidFill>
                <a:latin typeface="Roboto"/>
                <a:ea typeface="Roboto"/>
                <a:cs typeface="Roboto"/>
                <a:sym typeface="Roboto"/>
              </a:rPr>
              <a:t>Lindsay Smith </a:t>
            </a:r>
            <a:endParaRPr sz="1600" b="1">
              <a:solidFill>
                <a:srgbClr val="A2B335"/>
              </a:solidFill>
              <a:latin typeface="Roboto"/>
              <a:ea typeface="Roboto"/>
              <a:cs typeface="Roboto"/>
              <a:sym typeface="Roboto"/>
            </a:endParaRPr>
          </a:p>
          <a:p>
            <a:pPr marL="457200" lvl="0" indent="-330200" algn="l" rtl="0">
              <a:lnSpc>
                <a:spcPct val="115000"/>
              </a:lnSpc>
              <a:spcBef>
                <a:spcPts val="0"/>
              </a:spcBef>
              <a:spcAft>
                <a:spcPts val="0"/>
              </a:spcAft>
              <a:buClr>
                <a:srgbClr val="A2B335"/>
              </a:buClr>
              <a:buSzPts val="1600"/>
              <a:buFont typeface="Roboto"/>
              <a:buChar char="●"/>
            </a:pPr>
            <a:r>
              <a:rPr lang="en-US" sz="1600" b="1">
                <a:solidFill>
                  <a:srgbClr val="A2B335"/>
                </a:solidFill>
                <a:latin typeface="Roboto"/>
                <a:ea typeface="Roboto"/>
                <a:cs typeface="Roboto"/>
                <a:sym typeface="Roboto"/>
              </a:rPr>
              <a:t>Sandra Eubanks</a:t>
            </a:r>
            <a:endParaRPr sz="1600" b="1">
              <a:solidFill>
                <a:srgbClr val="A2B335"/>
              </a:solidFill>
              <a:latin typeface="Roboto"/>
              <a:ea typeface="Roboto"/>
              <a:cs typeface="Roboto"/>
              <a:sym typeface="Roboto"/>
            </a:endParaRPr>
          </a:p>
          <a:p>
            <a:pPr marL="457200" lvl="0" indent="-330200" algn="l" rtl="0">
              <a:lnSpc>
                <a:spcPct val="115000"/>
              </a:lnSpc>
              <a:spcBef>
                <a:spcPts val="0"/>
              </a:spcBef>
              <a:spcAft>
                <a:spcPts val="0"/>
              </a:spcAft>
              <a:buClr>
                <a:srgbClr val="A2B335"/>
              </a:buClr>
              <a:buSzPts val="1600"/>
              <a:buFont typeface="Roboto"/>
              <a:buChar char="●"/>
            </a:pPr>
            <a:r>
              <a:rPr lang="en-US" sz="1600" b="1">
                <a:solidFill>
                  <a:srgbClr val="A2B335"/>
                </a:solidFill>
                <a:latin typeface="Roboto"/>
                <a:ea typeface="Roboto"/>
                <a:cs typeface="Roboto"/>
                <a:sym typeface="Roboto"/>
              </a:rPr>
              <a:t>Nicole Hall </a:t>
            </a:r>
            <a:endParaRPr sz="1600" b="1">
              <a:solidFill>
                <a:srgbClr val="A2B335"/>
              </a:solidFill>
              <a:latin typeface="Roboto"/>
              <a:ea typeface="Roboto"/>
              <a:cs typeface="Roboto"/>
              <a:sym typeface="Roboto"/>
            </a:endParaRPr>
          </a:p>
          <a:p>
            <a:pPr marL="457200" lvl="0" indent="-330200" algn="l" rtl="0">
              <a:lnSpc>
                <a:spcPct val="115000"/>
              </a:lnSpc>
              <a:spcBef>
                <a:spcPts val="0"/>
              </a:spcBef>
              <a:spcAft>
                <a:spcPts val="0"/>
              </a:spcAft>
              <a:buClr>
                <a:srgbClr val="A2B335"/>
              </a:buClr>
              <a:buSzPts val="1600"/>
              <a:buFont typeface="Roboto"/>
              <a:buChar char="●"/>
            </a:pPr>
            <a:r>
              <a:rPr lang="en-US" sz="1600" b="1">
                <a:solidFill>
                  <a:srgbClr val="A2B335"/>
                </a:solidFill>
                <a:latin typeface="Roboto"/>
                <a:ea typeface="Roboto"/>
                <a:cs typeface="Roboto"/>
                <a:sym typeface="Roboto"/>
              </a:rPr>
              <a:t>Roberto Melara </a:t>
            </a:r>
            <a:endParaRPr sz="1600" b="1">
              <a:solidFill>
                <a:srgbClr val="A2B335"/>
              </a:solidFill>
              <a:latin typeface="Roboto"/>
              <a:ea typeface="Roboto"/>
              <a:cs typeface="Roboto"/>
              <a:sym typeface="Roboto"/>
            </a:endParaRPr>
          </a:p>
          <a:p>
            <a:pPr marL="457200" lvl="0" indent="-330200" algn="l" rtl="0">
              <a:lnSpc>
                <a:spcPct val="115000"/>
              </a:lnSpc>
              <a:spcBef>
                <a:spcPts val="0"/>
              </a:spcBef>
              <a:spcAft>
                <a:spcPts val="0"/>
              </a:spcAft>
              <a:buClr>
                <a:srgbClr val="A2B335"/>
              </a:buClr>
              <a:buSzPts val="1600"/>
              <a:buFont typeface="Roboto"/>
              <a:buChar char="●"/>
            </a:pPr>
            <a:r>
              <a:rPr lang="en-US" sz="1600" b="1">
                <a:solidFill>
                  <a:srgbClr val="A2B335"/>
                </a:solidFill>
                <a:latin typeface="Roboto"/>
                <a:ea typeface="Roboto"/>
                <a:cs typeface="Roboto"/>
                <a:sym typeface="Roboto"/>
              </a:rPr>
              <a:t>Deborah Archer </a:t>
            </a:r>
            <a:endParaRPr sz="1600" b="1">
              <a:solidFill>
                <a:srgbClr val="A2B335"/>
              </a:solidFill>
              <a:latin typeface="Roboto"/>
              <a:ea typeface="Roboto"/>
              <a:cs typeface="Roboto"/>
              <a:sym typeface="Roboto"/>
            </a:endParaRPr>
          </a:p>
        </p:txBody>
      </p:sp>
      <p:sp>
        <p:nvSpPr>
          <p:cNvPr id="267" name="Google Shape;267;gebbeaf76e0_0_11"/>
          <p:cNvSpPr txBox="1"/>
          <p:nvPr/>
        </p:nvSpPr>
        <p:spPr>
          <a:xfrm>
            <a:off x="4079475" y="4361700"/>
            <a:ext cx="2830800" cy="15639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rgbClr val="A2B335"/>
              </a:buClr>
              <a:buSzPts val="1600"/>
              <a:buFont typeface="Roboto"/>
              <a:buChar char="●"/>
            </a:pPr>
            <a:r>
              <a:rPr lang="en-US" sz="1600" b="1">
                <a:solidFill>
                  <a:srgbClr val="A2B335"/>
                </a:solidFill>
                <a:latin typeface="Roboto"/>
                <a:ea typeface="Roboto"/>
                <a:cs typeface="Roboto"/>
                <a:sym typeface="Roboto"/>
              </a:rPr>
              <a:t>Maria Martin </a:t>
            </a:r>
            <a:endParaRPr sz="1600" b="1">
              <a:solidFill>
                <a:srgbClr val="A2B335"/>
              </a:solidFill>
              <a:latin typeface="Roboto"/>
              <a:ea typeface="Roboto"/>
              <a:cs typeface="Roboto"/>
              <a:sym typeface="Roboto"/>
            </a:endParaRPr>
          </a:p>
          <a:p>
            <a:pPr marL="457200" lvl="0" indent="-330200" algn="l" rtl="0">
              <a:lnSpc>
                <a:spcPct val="115000"/>
              </a:lnSpc>
              <a:spcBef>
                <a:spcPts val="0"/>
              </a:spcBef>
              <a:spcAft>
                <a:spcPts val="0"/>
              </a:spcAft>
              <a:buClr>
                <a:srgbClr val="A2B335"/>
              </a:buClr>
              <a:buSzPts val="1600"/>
              <a:buFont typeface="Roboto"/>
              <a:buChar char="●"/>
            </a:pPr>
            <a:r>
              <a:rPr lang="en-US" sz="1600" b="1">
                <a:solidFill>
                  <a:srgbClr val="A2B335"/>
                </a:solidFill>
                <a:latin typeface="Roboto"/>
                <a:ea typeface="Roboto"/>
                <a:cs typeface="Roboto"/>
                <a:sym typeface="Roboto"/>
              </a:rPr>
              <a:t>Council Member Turner </a:t>
            </a:r>
            <a:endParaRPr sz="1600" b="1">
              <a:solidFill>
                <a:srgbClr val="A2B335"/>
              </a:solidFill>
              <a:latin typeface="Roboto"/>
              <a:ea typeface="Roboto"/>
              <a:cs typeface="Roboto"/>
              <a:sym typeface="Roboto"/>
            </a:endParaRPr>
          </a:p>
          <a:p>
            <a:pPr marL="457200" lvl="0" indent="-330200" algn="l" rtl="0">
              <a:lnSpc>
                <a:spcPct val="115000"/>
              </a:lnSpc>
              <a:spcBef>
                <a:spcPts val="0"/>
              </a:spcBef>
              <a:spcAft>
                <a:spcPts val="0"/>
              </a:spcAft>
              <a:buClr>
                <a:srgbClr val="A2B335"/>
              </a:buClr>
              <a:buSzPts val="1600"/>
              <a:buFont typeface="Roboto"/>
              <a:buChar char="●"/>
            </a:pPr>
            <a:r>
              <a:rPr lang="en-US" sz="1600" b="1">
                <a:solidFill>
                  <a:srgbClr val="A2B335"/>
                </a:solidFill>
                <a:latin typeface="Roboto"/>
                <a:ea typeface="Roboto"/>
                <a:cs typeface="Roboto"/>
                <a:sym typeface="Roboto"/>
              </a:rPr>
              <a:t>Kim Rush Lynch </a:t>
            </a:r>
            <a:endParaRPr sz="1600" b="1">
              <a:solidFill>
                <a:srgbClr val="A2B335"/>
              </a:solidFill>
              <a:latin typeface="Roboto"/>
              <a:ea typeface="Roboto"/>
              <a:cs typeface="Roboto"/>
              <a:sym typeface="Roboto"/>
            </a:endParaRPr>
          </a:p>
          <a:p>
            <a:pPr marL="457200" lvl="0" indent="-330200" algn="l" rtl="0">
              <a:lnSpc>
                <a:spcPct val="115000"/>
              </a:lnSpc>
              <a:spcBef>
                <a:spcPts val="0"/>
              </a:spcBef>
              <a:spcAft>
                <a:spcPts val="0"/>
              </a:spcAft>
              <a:buClr>
                <a:srgbClr val="A2B335"/>
              </a:buClr>
              <a:buSzPts val="1600"/>
              <a:buFont typeface="Roboto"/>
              <a:buChar char="●"/>
            </a:pPr>
            <a:r>
              <a:rPr lang="en-US" sz="1600" b="1">
                <a:solidFill>
                  <a:srgbClr val="A2B335"/>
                </a:solidFill>
                <a:latin typeface="Roboto"/>
                <a:ea typeface="Roboto"/>
                <a:cs typeface="Roboto"/>
                <a:sym typeface="Roboto"/>
              </a:rPr>
              <a:t>Alison Mendoza Walters </a:t>
            </a:r>
            <a:endParaRPr sz="1600" b="1">
              <a:solidFill>
                <a:srgbClr val="A2B335"/>
              </a:solidFill>
              <a:latin typeface="Roboto"/>
              <a:ea typeface="Roboto"/>
              <a:cs typeface="Roboto"/>
              <a:sym typeface="Roboto"/>
            </a:endParaRPr>
          </a:p>
        </p:txBody>
      </p:sp>
      <p:sp>
        <p:nvSpPr>
          <p:cNvPr id="268" name="Google Shape;268;gebbeaf76e0_0_11"/>
          <p:cNvSpPr txBox="1"/>
          <p:nvPr/>
        </p:nvSpPr>
        <p:spPr>
          <a:xfrm>
            <a:off x="1839200" y="4298725"/>
            <a:ext cx="5430000" cy="1693200"/>
          </a:xfrm>
          <a:prstGeom prst="rect">
            <a:avLst/>
          </a:prstGeom>
          <a:noFill/>
          <a:ln w="19050" cap="flat" cmpd="sng">
            <a:solidFill>
              <a:srgbClr val="434343"/>
            </a:solidFill>
            <a:prstDash val="solid"/>
            <a:round/>
            <a:headEnd type="none" w="sm" len="sm"/>
            <a:tailEnd type="none" w="sm" len="sm"/>
          </a:ln>
          <a:effectLst>
            <a:outerShdw blurRad="57150" dist="19050" dir="5400000" algn="bl" rotWithShape="0">
              <a:srgbClr val="000000">
                <a:alpha val="39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269" name="Google Shape;269;gebbeaf76e0_0_11"/>
          <p:cNvPicPr preferRelativeResize="0"/>
          <p:nvPr/>
        </p:nvPicPr>
        <p:blipFill rotWithShape="1">
          <a:blip r:embed="rId3">
            <a:alphaModFix/>
          </a:blip>
          <a:srcRect r="36138"/>
          <a:stretch/>
        </p:blipFill>
        <p:spPr>
          <a:xfrm>
            <a:off x="6798800" y="3853000"/>
            <a:ext cx="931098" cy="1501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cb3b3d158b_0_5601"/>
          <p:cNvSpPr txBox="1">
            <a:spLocks noGrp="1"/>
          </p:cNvSpPr>
          <p:nvPr>
            <p:ph type="sldNum" idx="12"/>
          </p:nvPr>
        </p:nvSpPr>
        <p:spPr>
          <a:xfrm>
            <a:off x="6553200" y="640080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276" name="Google Shape;276;gcb3b3d158b_0_5601"/>
          <p:cNvSpPr txBox="1">
            <a:spLocks noGrp="1"/>
          </p:cNvSpPr>
          <p:nvPr>
            <p:ph type="title"/>
          </p:nvPr>
        </p:nvSpPr>
        <p:spPr>
          <a:xfrm>
            <a:off x="0" y="2872650"/>
            <a:ext cx="9144000" cy="807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t>Report &amp; Recommendations</a:t>
            </a:r>
            <a:endParaRPr sz="4000"/>
          </a:p>
          <a:p>
            <a:pPr marL="0" lvl="0" indent="0" algn="ctr" rtl="0">
              <a:spcBef>
                <a:spcPts val="0"/>
              </a:spcBef>
              <a:spcAft>
                <a:spcPts val="0"/>
              </a:spcAft>
              <a:buNone/>
            </a:pPr>
            <a:r>
              <a:rPr lang="en-US" sz="3000" i="1"/>
              <a:t>First Draft </a:t>
            </a:r>
            <a:endParaRPr sz="3000"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e2a291fe5f_0_120"/>
          <p:cNvSpPr txBox="1"/>
          <p:nvPr/>
        </p:nvSpPr>
        <p:spPr>
          <a:xfrm>
            <a:off x="-59850" y="1178350"/>
            <a:ext cx="9356400" cy="577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5000" b="1" i="0" u="none" strike="noStrike" cap="none">
              <a:solidFill>
                <a:srgbClr val="A2B333"/>
              </a:solidFill>
              <a:latin typeface="Calibri"/>
              <a:ea typeface="Calibri"/>
              <a:cs typeface="Calibri"/>
              <a:sym typeface="Calibri"/>
            </a:endParaRPr>
          </a:p>
        </p:txBody>
      </p:sp>
      <p:sp>
        <p:nvSpPr>
          <p:cNvPr id="283" name="Google Shape;283;ge2a291fe5f_0_120"/>
          <p:cNvSpPr txBox="1"/>
          <p:nvPr/>
        </p:nvSpPr>
        <p:spPr>
          <a:xfrm>
            <a:off x="805326" y="1340550"/>
            <a:ext cx="7746300" cy="5153400"/>
          </a:xfrm>
          <a:prstGeom prst="rect">
            <a:avLst/>
          </a:prstGeom>
          <a:noFill/>
          <a:ln>
            <a:noFill/>
          </a:ln>
        </p:spPr>
        <p:txBody>
          <a:bodyPr spcFirstLastPara="1" wrap="square" lIns="91425" tIns="45700" rIns="91425" bIns="45700" anchor="t" anchorCtr="0">
            <a:spAutoFit/>
          </a:bodyPr>
          <a:lstStyle/>
          <a:p>
            <a:pPr marL="457200" marR="0" lvl="0" indent="-330200" algn="l" rtl="0">
              <a:lnSpc>
                <a:spcPct val="115000"/>
              </a:lnSpc>
              <a:spcBef>
                <a:spcPts val="0"/>
              </a:spcBef>
              <a:spcAft>
                <a:spcPts val="0"/>
              </a:spcAft>
              <a:buClr>
                <a:srgbClr val="A2B335"/>
              </a:buClr>
              <a:buSzPts val="1600"/>
              <a:buFont typeface="Roboto"/>
              <a:buChar char="✓"/>
            </a:pPr>
            <a:r>
              <a:rPr lang="en-US" sz="1600">
                <a:solidFill>
                  <a:srgbClr val="434343"/>
                </a:solidFill>
                <a:latin typeface="Roboto"/>
                <a:ea typeface="Roboto"/>
                <a:cs typeface="Roboto"/>
                <a:sym typeface="Roboto"/>
              </a:rPr>
              <a:t>Letter from Chair Turner </a:t>
            </a:r>
            <a:endParaRPr sz="1600">
              <a:solidFill>
                <a:srgbClr val="434343"/>
              </a:solidFill>
              <a:latin typeface="Roboto"/>
              <a:ea typeface="Roboto"/>
              <a:cs typeface="Roboto"/>
              <a:sym typeface="Roboto"/>
            </a:endParaRPr>
          </a:p>
          <a:p>
            <a:pPr marL="457200" marR="0" lvl="0" indent="-330200" algn="l" rtl="0">
              <a:lnSpc>
                <a:spcPct val="115000"/>
              </a:lnSpc>
              <a:spcBef>
                <a:spcPts val="0"/>
              </a:spcBef>
              <a:spcAft>
                <a:spcPts val="0"/>
              </a:spcAft>
              <a:buClr>
                <a:srgbClr val="A2B335"/>
              </a:buClr>
              <a:buSzPts val="1600"/>
              <a:buFont typeface="Roboto"/>
              <a:buChar char="✓"/>
            </a:pPr>
            <a:r>
              <a:rPr lang="en-US" sz="1600">
                <a:solidFill>
                  <a:srgbClr val="434343"/>
                </a:solidFill>
                <a:latin typeface="Roboto"/>
                <a:ea typeface="Roboto"/>
                <a:cs typeface="Roboto"/>
                <a:sym typeface="Roboto"/>
              </a:rPr>
              <a:t>List of Task Force Members </a:t>
            </a:r>
            <a:endParaRPr sz="1600">
              <a:solidFill>
                <a:srgbClr val="434343"/>
              </a:solidFill>
              <a:latin typeface="Roboto"/>
              <a:ea typeface="Roboto"/>
              <a:cs typeface="Roboto"/>
              <a:sym typeface="Roboto"/>
            </a:endParaRPr>
          </a:p>
          <a:p>
            <a:pPr marL="457200" marR="0" lvl="0" indent="-330200" algn="l" rtl="0">
              <a:lnSpc>
                <a:spcPct val="115000"/>
              </a:lnSpc>
              <a:spcBef>
                <a:spcPts val="0"/>
              </a:spcBef>
              <a:spcAft>
                <a:spcPts val="0"/>
              </a:spcAft>
              <a:buClr>
                <a:srgbClr val="A2B335"/>
              </a:buClr>
              <a:buSzPts val="1600"/>
              <a:buFont typeface="Roboto"/>
              <a:buChar char="✓"/>
            </a:pPr>
            <a:r>
              <a:rPr lang="en-US" sz="1600">
                <a:solidFill>
                  <a:srgbClr val="434343"/>
                </a:solidFill>
                <a:latin typeface="Roboto"/>
                <a:ea typeface="Roboto"/>
                <a:cs typeface="Roboto"/>
                <a:sym typeface="Roboto"/>
              </a:rPr>
              <a:t>Acknowledgments </a:t>
            </a:r>
            <a:endParaRPr sz="1600">
              <a:solidFill>
                <a:srgbClr val="434343"/>
              </a:solidFill>
              <a:latin typeface="Roboto"/>
              <a:ea typeface="Roboto"/>
              <a:cs typeface="Roboto"/>
              <a:sym typeface="Roboto"/>
            </a:endParaRPr>
          </a:p>
          <a:p>
            <a:pPr marL="457200" marR="0" lvl="0" indent="-330200" algn="l" rtl="0">
              <a:lnSpc>
                <a:spcPct val="115000"/>
              </a:lnSpc>
              <a:spcBef>
                <a:spcPts val="0"/>
              </a:spcBef>
              <a:spcAft>
                <a:spcPts val="0"/>
              </a:spcAft>
              <a:buClr>
                <a:srgbClr val="A2B335"/>
              </a:buClr>
              <a:buSzPts val="1600"/>
              <a:buFont typeface="Roboto"/>
              <a:buChar char="✓"/>
            </a:pPr>
            <a:r>
              <a:rPr lang="en-US" sz="1600">
                <a:solidFill>
                  <a:srgbClr val="434343"/>
                </a:solidFill>
                <a:latin typeface="Roboto"/>
                <a:ea typeface="Roboto"/>
                <a:cs typeface="Roboto"/>
                <a:sym typeface="Roboto"/>
              </a:rPr>
              <a:t>Table of Contents </a:t>
            </a:r>
            <a:endParaRPr sz="1600">
              <a:solidFill>
                <a:srgbClr val="434343"/>
              </a:solidFill>
              <a:latin typeface="Roboto"/>
              <a:ea typeface="Roboto"/>
              <a:cs typeface="Roboto"/>
              <a:sym typeface="Roboto"/>
            </a:endParaRPr>
          </a:p>
          <a:p>
            <a:pPr marL="457200" marR="0" lvl="0" indent="-330200" algn="l" rtl="0">
              <a:lnSpc>
                <a:spcPct val="115000"/>
              </a:lnSpc>
              <a:spcBef>
                <a:spcPts val="0"/>
              </a:spcBef>
              <a:spcAft>
                <a:spcPts val="0"/>
              </a:spcAft>
              <a:buClr>
                <a:srgbClr val="A2B335"/>
              </a:buClr>
              <a:buSzPts val="1600"/>
              <a:buFont typeface="Roboto"/>
              <a:buChar char="✓"/>
            </a:pPr>
            <a:r>
              <a:rPr lang="en-US" sz="1600">
                <a:solidFill>
                  <a:srgbClr val="434343"/>
                </a:solidFill>
                <a:latin typeface="Roboto"/>
                <a:ea typeface="Roboto"/>
                <a:cs typeface="Roboto"/>
                <a:sym typeface="Roboto"/>
              </a:rPr>
              <a:t>Authorization &amp; Charge </a:t>
            </a:r>
            <a:endParaRPr sz="1600">
              <a:solidFill>
                <a:srgbClr val="434343"/>
              </a:solidFill>
              <a:latin typeface="Roboto"/>
              <a:ea typeface="Roboto"/>
              <a:cs typeface="Roboto"/>
              <a:sym typeface="Roboto"/>
            </a:endParaRPr>
          </a:p>
          <a:p>
            <a:pPr marL="457200" marR="0" lvl="0" indent="-330200" algn="l" rtl="0">
              <a:lnSpc>
                <a:spcPct val="115000"/>
              </a:lnSpc>
              <a:spcBef>
                <a:spcPts val="0"/>
              </a:spcBef>
              <a:spcAft>
                <a:spcPts val="0"/>
              </a:spcAft>
              <a:buClr>
                <a:srgbClr val="A2B335"/>
              </a:buClr>
              <a:buSzPts val="1600"/>
              <a:buFont typeface="Roboto"/>
              <a:buChar char="✓"/>
            </a:pPr>
            <a:r>
              <a:rPr lang="en-US" sz="1600">
                <a:solidFill>
                  <a:srgbClr val="434343"/>
                </a:solidFill>
                <a:latin typeface="Roboto"/>
                <a:ea typeface="Roboto"/>
                <a:cs typeface="Roboto"/>
                <a:sym typeface="Roboto"/>
              </a:rPr>
              <a:t>Task Force Overview </a:t>
            </a:r>
            <a:endParaRPr sz="1600">
              <a:solidFill>
                <a:srgbClr val="434343"/>
              </a:solidFill>
              <a:latin typeface="Roboto"/>
              <a:ea typeface="Roboto"/>
              <a:cs typeface="Roboto"/>
              <a:sym typeface="Roboto"/>
            </a:endParaRPr>
          </a:p>
          <a:p>
            <a:pPr marL="457200" marR="0" lvl="0" indent="-330200" algn="l" rtl="0">
              <a:lnSpc>
                <a:spcPct val="115000"/>
              </a:lnSpc>
              <a:spcBef>
                <a:spcPts val="0"/>
              </a:spcBef>
              <a:spcAft>
                <a:spcPts val="0"/>
              </a:spcAft>
              <a:buClr>
                <a:srgbClr val="A2B335"/>
              </a:buClr>
              <a:buSzPts val="1600"/>
              <a:buFont typeface="Roboto"/>
              <a:buChar char="✓"/>
            </a:pPr>
            <a:r>
              <a:rPr lang="en-US" sz="1600">
                <a:solidFill>
                  <a:srgbClr val="434343"/>
                </a:solidFill>
                <a:latin typeface="Roboto"/>
                <a:ea typeface="Roboto"/>
                <a:cs typeface="Roboto"/>
                <a:sym typeface="Roboto"/>
              </a:rPr>
              <a:t>Key Terms </a:t>
            </a:r>
            <a:endParaRPr sz="1600">
              <a:solidFill>
                <a:srgbClr val="434343"/>
              </a:solidFill>
              <a:latin typeface="Roboto"/>
              <a:ea typeface="Roboto"/>
              <a:cs typeface="Roboto"/>
              <a:sym typeface="Roboto"/>
            </a:endParaRPr>
          </a:p>
          <a:p>
            <a:pPr marL="457200" marR="0" lvl="0" indent="-330200" algn="l" rtl="0">
              <a:lnSpc>
                <a:spcPct val="115000"/>
              </a:lnSpc>
              <a:spcBef>
                <a:spcPts val="0"/>
              </a:spcBef>
              <a:spcAft>
                <a:spcPts val="0"/>
              </a:spcAft>
              <a:buClr>
                <a:srgbClr val="A2B335"/>
              </a:buClr>
              <a:buSzPts val="1600"/>
              <a:buFont typeface="Roboto"/>
              <a:buChar char="✓"/>
            </a:pPr>
            <a:r>
              <a:rPr lang="en-US" sz="1600">
                <a:solidFill>
                  <a:srgbClr val="434343"/>
                </a:solidFill>
                <a:latin typeface="Roboto"/>
                <a:ea typeface="Roboto"/>
                <a:cs typeface="Roboto"/>
                <a:sym typeface="Roboto"/>
              </a:rPr>
              <a:t>Introduction </a:t>
            </a:r>
            <a:endParaRPr sz="1600">
              <a:solidFill>
                <a:srgbClr val="434343"/>
              </a:solidFill>
              <a:latin typeface="Roboto"/>
              <a:ea typeface="Roboto"/>
              <a:cs typeface="Roboto"/>
              <a:sym typeface="Roboto"/>
            </a:endParaRPr>
          </a:p>
          <a:p>
            <a:pPr marL="914400" marR="0" lvl="1" indent="-330200" algn="l" rtl="0">
              <a:lnSpc>
                <a:spcPct val="115000"/>
              </a:lnSpc>
              <a:spcBef>
                <a:spcPts val="0"/>
              </a:spcBef>
              <a:spcAft>
                <a:spcPts val="0"/>
              </a:spcAft>
              <a:buSzPts val="1600"/>
              <a:buFont typeface="Roboto"/>
              <a:buChar char="○"/>
            </a:pPr>
            <a:r>
              <a:rPr lang="en-US" sz="1600">
                <a:solidFill>
                  <a:srgbClr val="434343"/>
                </a:solidFill>
                <a:latin typeface="Roboto"/>
                <a:ea typeface="Roboto"/>
                <a:cs typeface="Roboto"/>
                <a:sym typeface="Roboto"/>
              </a:rPr>
              <a:t>The Impact of COVID-19 on County Food Insecurity</a:t>
            </a:r>
            <a:endParaRPr sz="1600">
              <a:solidFill>
                <a:srgbClr val="434343"/>
              </a:solidFill>
              <a:latin typeface="Roboto"/>
              <a:ea typeface="Roboto"/>
              <a:cs typeface="Roboto"/>
              <a:sym typeface="Roboto"/>
            </a:endParaRPr>
          </a:p>
          <a:p>
            <a:pPr marL="914400" marR="0" lvl="1" indent="-330200" algn="l" rtl="0">
              <a:lnSpc>
                <a:spcPct val="115000"/>
              </a:lnSpc>
              <a:spcBef>
                <a:spcPts val="0"/>
              </a:spcBef>
              <a:spcAft>
                <a:spcPts val="0"/>
              </a:spcAft>
              <a:buSzPts val="1600"/>
              <a:buFont typeface="Roboto"/>
              <a:buChar char="○"/>
            </a:pPr>
            <a:r>
              <a:rPr lang="en-US" sz="1600">
                <a:solidFill>
                  <a:srgbClr val="434343"/>
                </a:solidFill>
                <a:latin typeface="Roboto"/>
                <a:ea typeface="Roboto"/>
                <a:cs typeface="Roboto"/>
                <a:sym typeface="Roboto"/>
              </a:rPr>
              <a:t>Causes of Food Insecurity</a:t>
            </a:r>
            <a:endParaRPr sz="1600">
              <a:solidFill>
                <a:srgbClr val="434343"/>
              </a:solidFill>
              <a:latin typeface="Roboto"/>
              <a:ea typeface="Roboto"/>
              <a:cs typeface="Roboto"/>
              <a:sym typeface="Roboto"/>
            </a:endParaRPr>
          </a:p>
          <a:p>
            <a:pPr marL="914400" marR="0" lvl="1" indent="-330200" algn="l" rtl="0">
              <a:lnSpc>
                <a:spcPct val="115000"/>
              </a:lnSpc>
              <a:spcBef>
                <a:spcPts val="0"/>
              </a:spcBef>
              <a:spcAft>
                <a:spcPts val="0"/>
              </a:spcAft>
              <a:buSzPts val="1600"/>
              <a:buFont typeface="Roboto"/>
              <a:buChar char="○"/>
            </a:pPr>
            <a:r>
              <a:rPr lang="en-US" sz="1600">
                <a:solidFill>
                  <a:srgbClr val="434343"/>
                </a:solidFill>
                <a:latin typeface="Roboto"/>
                <a:ea typeface="Roboto"/>
                <a:cs typeface="Roboto"/>
                <a:sym typeface="Roboto"/>
              </a:rPr>
              <a:t>Launching the Food Security Task Force</a:t>
            </a:r>
            <a:endParaRPr sz="1600">
              <a:solidFill>
                <a:srgbClr val="434343"/>
              </a:solidFill>
              <a:latin typeface="Roboto"/>
              <a:ea typeface="Roboto"/>
              <a:cs typeface="Roboto"/>
              <a:sym typeface="Roboto"/>
            </a:endParaRPr>
          </a:p>
          <a:p>
            <a:pPr marL="914400" marR="0" lvl="1" indent="-330200" algn="l" rtl="0">
              <a:lnSpc>
                <a:spcPct val="115000"/>
              </a:lnSpc>
              <a:spcBef>
                <a:spcPts val="0"/>
              </a:spcBef>
              <a:spcAft>
                <a:spcPts val="0"/>
              </a:spcAft>
              <a:buSzPts val="1600"/>
              <a:buFont typeface="Roboto"/>
              <a:buChar char="○"/>
            </a:pPr>
            <a:r>
              <a:rPr lang="en-US" sz="1600">
                <a:solidFill>
                  <a:srgbClr val="434343"/>
                </a:solidFill>
                <a:latin typeface="Roboto"/>
                <a:ea typeface="Roboto"/>
                <a:cs typeface="Roboto"/>
                <a:sym typeface="Roboto"/>
              </a:rPr>
              <a:t>Research &amp; Reports to Inform Recommendations</a:t>
            </a:r>
            <a:endParaRPr sz="1600">
              <a:solidFill>
                <a:srgbClr val="434343"/>
              </a:solidFill>
              <a:latin typeface="Roboto"/>
              <a:ea typeface="Roboto"/>
              <a:cs typeface="Roboto"/>
              <a:sym typeface="Roboto"/>
            </a:endParaRPr>
          </a:p>
          <a:p>
            <a:pPr marL="457200" marR="0" lvl="0" indent="-330200" algn="l" rtl="0">
              <a:lnSpc>
                <a:spcPct val="115000"/>
              </a:lnSpc>
              <a:spcBef>
                <a:spcPts val="0"/>
              </a:spcBef>
              <a:spcAft>
                <a:spcPts val="0"/>
              </a:spcAft>
              <a:buClr>
                <a:srgbClr val="A2B335"/>
              </a:buClr>
              <a:buSzPts val="1600"/>
              <a:buFont typeface="Roboto"/>
              <a:buChar char="✓"/>
            </a:pPr>
            <a:r>
              <a:rPr lang="en-US" sz="1600">
                <a:solidFill>
                  <a:srgbClr val="434343"/>
                </a:solidFill>
                <a:latin typeface="Roboto"/>
                <a:ea typeface="Roboto"/>
                <a:cs typeface="Roboto"/>
                <a:sym typeface="Roboto"/>
              </a:rPr>
              <a:t>Guiding Principles </a:t>
            </a:r>
            <a:endParaRPr sz="1600">
              <a:solidFill>
                <a:srgbClr val="434343"/>
              </a:solidFill>
              <a:latin typeface="Roboto"/>
              <a:ea typeface="Roboto"/>
              <a:cs typeface="Roboto"/>
              <a:sym typeface="Roboto"/>
            </a:endParaRPr>
          </a:p>
          <a:p>
            <a:pPr marL="457200" marR="0" lvl="0" indent="-330200" algn="l" rtl="0">
              <a:lnSpc>
                <a:spcPct val="115000"/>
              </a:lnSpc>
              <a:spcBef>
                <a:spcPts val="0"/>
              </a:spcBef>
              <a:spcAft>
                <a:spcPts val="0"/>
              </a:spcAft>
              <a:buClr>
                <a:srgbClr val="A2B335"/>
              </a:buClr>
              <a:buSzPts val="1600"/>
              <a:buFont typeface="Roboto"/>
              <a:buChar char="✓"/>
            </a:pPr>
            <a:r>
              <a:rPr lang="en-US" sz="1600">
                <a:solidFill>
                  <a:srgbClr val="434343"/>
                </a:solidFill>
                <a:latin typeface="Roboto"/>
                <a:ea typeface="Roboto"/>
                <a:cs typeface="Roboto"/>
                <a:sym typeface="Roboto"/>
              </a:rPr>
              <a:t>Recommendations </a:t>
            </a:r>
            <a:endParaRPr sz="1600">
              <a:solidFill>
                <a:srgbClr val="434343"/>
              </a:solidFill>
              <a:latin typeface="Roboto"/>
              <a:ea typeface="Roboto"/>
              <a:cs typeface="Roboto"/>
              <a:sym typeface="Roboto"/>
            </a:endParaRPr>
          </a:p>
          <a:p>
            <a:pPr marL="457200" marR="0" lvl="0" indent="-330200" algn="l" rtl="0">
              <a:lnSpc>
                <a:spcPct val="115000"/>
              </a:lnSpc>
              <a:spcBef>
                <a:spcPts val="0"/>
              </a:spcBef>
              <a:spcAft>
                <a:spcPts val="0"/>
              </a:spcAft>
              <a:buClr>
                <a:srgbClr val="A2B335"/>
              </a:buClr>
              <a:buSzPts val="1600"/>
              <a:buFont typeface="Roboto"/>
              <a:buChar char="✓"/>
            </a:pPr>
            <a:r>
              <a:rPr lang="en-US" sz="1600">
                <a:solidFill>
                  <a:srgbClr val="434343"/>
                </a:solidFill>
                <a:latin typeface="Roboto"/>
                <a:ea typeface="Roboto"/>
                <a:cs typeface="Roboto"/>
                <a:sym typeface="Roboto"/>
              </a:rPr>
              <a:t>Foundational Recommendations</a:t>
            </a:r>
            <a:endParaRPr sz="1600">
              <a:solidFill>
                <a:srgbClr val="434343"/>
              </a:solidFill>
              <a:latin typeface="Roboto"/>
              <a:ea typeface="Roboto"/>
              <a:cs typeface="Roboto"/>
              <a:sym typeface="Roboto"/>
            </a:endParaRPr>
          </a:p>
          <a:p>
            <a:pPr marL="457200" marR="0" lvl="0" indent="-330200" algn="l" rtl="0">
              <a:lnSpc>
                <a:spcPct val="115000"/>
              </a:lnSpc>
              <a:spcBef>
                <a:spcPts val="0"/>
              </a:spcBef>
              <a:spcAft>
                <a:spcPts val="0"/>
              </a:spcAft>
              <a:buClr>
                <a:srgbClr val="A2B335"/>
              </a:buClr>
              <a:buSzPts val="1600"/>
              <a:buFont typeface="Roboto"/>
              <a:buChar char="✓"/>
            </a:pPr>
            <a:r>
              <a:rPr lang="en-US" sz="1600">
                <a:solidFill>
                  <a:srgbClr val="434343"/>
                </a:solidFill>
                <a:latin typeface="Roboto"/>
                <a:ea typeface="Roboto"/>
                <a:cs typeface="Roboto"/>
                <a:sym typeface="Roboto"/>
              </a:rPr>
              <a:t>Recommended Food Security Policies &amp; Programs </a:t>
            </a:r>
            <a:endParaRPr sz="1600">
              <a:solidFill>
                <a:srgbClr val="434343"/>
              </a:solidFill>
              <a:latin typeface="Roboto"/>
              <a:ea typeface="Roboto"/>
              <a:cs typeface="Roboto"/>
              <a:sym typeface="Roboto"/>
            </a:endParaRPr>
          </a:p>
          <a:p>
            <a:pPr marL="457200" marR="0" lvl="0" indent="-330200" algn="l" rtl="0">
              <a:lnSpc>
                <a:spcPct val="115000"/>
              </a:lnSpc>
              <a:spcBef>
                <a:spcPts val="0"/>
              </a:spcBef>
              <a:spcAft>
                <a:spcPts val="0"/>
              </a:spcAft>
              <a:buClr>
                <a:srgbClr val="A2B335"/>
              </a:buClr>
              <a:buSzPts val="1600"/>
              <a:buFont typeface="Roboto"/>
              <a:buChar char="✓"/>
            </a:pPr>
            <a:r>
              <a:rPr lang="en-US" sz="1600">
                <a:solidFill>
                  <a:srgbClr val="434343"/>
                </a:solidFill>
                <a:latin typeface="Roboto"/>
                <a:ea typeface="Roboto"/>
                <a:cs typeface="Roboto"/>
                <a:sym typeface="Roboto"/>
              </a:rPr>
              <a:t>Conclusion </a:t>
            </a:r>
            <a:endParaRPr sz="1600">
              <a:solidFill>
                <a:srgbClr val="434343"/>
              </a:solidFill>
              <a:latin typeface="Roboto"/>
              <a:ea typeface="Roboto"/>
              <a:cs typeface="Roboto"/>
              <a:sym typeface="Roboto"/>
            </a:endParaRPr>
          </a:p>
          <a:p>
            <a:pPr marL="457200" marR="0" lvl="0" indent="-330200" algn="l" rtl="0">
              <a:lnSpc>
                <a:spcPct val="115000"/>
              </a:lnSpc>
              <a:spcBef>
                <a:spcPts val="0"/>
              </a:spcBef>
              <a:spcAft>
                <a:spcPts val="0"/>
              </a:spcAft>
              <a:buClr>
                <a:srgbClr val="A2B335"/>
              </a:buClr>
              <a:buSzPts val="1600"/>
              <a:buFont typeface="Roboto"/>
              <a:buChar char="✓"/>
            </a:pPr>
            <a:r>
              <a:rPr lang="en-US" sz="1600">
                <a:solidFill>
                  <a:srgbClr val="434343"/>
                </a:solidFill>
                <a:latin typeface="Roboto"/>
                <a:ea typeface="Roboto"/>
                <a:cs typeface="Roboto"/>
                <a:sym typeface="Roboto"/>
              </a:rPr>
              <a:t>Appendix </a:t>
            </a:r>
            <a:endParaRPr sz="1600">
              <a:solidFill>
                <a:srgbClr val="434343"/>
              </a:solidFill>
              <a:latin typeface="Roboto"/>
              <a:ea typeface="Roboto"/>
              <a:cs typeface="Roboto"/>
              <a:sym typeface="Roboto"/>
            </a:endParaRPr>
          </a:p>
        </p:txBody>
      </p:sp>
      <p:sp>
        <p:nvSpPr>
          <p:cNvPr id="284" name="Google Shape;284;ge2a291fe5f_0_120"/>
          <p:cNvSpPr txBox="1"/>
          <p:nvPr/>
        </p:nvSpPr>
        <p:spPr>
          <a:xfrm>
            <a:off x="670025" y="247150"/>
            <a:ext cx="8016900" cy="778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3600" b="1">
                <a:solidFill>
                  <a:srgbClr val="7F7F7F"/>
                </a:solidFill>
                <a:latin typeface="Calibri"/>
                <a:ea typeface="Calibri"/>
                <a:cs typeface="Calibri"/>
                <a:sym typeface="Calibri"/>
              </a:rPr>
              <a:t>Report Outline</a:t>
            </a:r>
            <a:endParaRPr sz="3200" b="1" i="0" u="none" strike="noStrike" cap="none">
              <a:solidFill>
                <a:srgbClr val="7F7F7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1521</Words>
  <Application>Microsoft Office PowerPoint</Application>
  <PresentationFormat>On-screen Show (4:3)</PresentationFormat>
  <Paragraphs>215</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Noto Sans Symbols</vt:lpstr>
      <vt:lpstr>Calibri</vt:lpstr>
      <vt:lpstr>Roboto</vt:lpstr>
      <vt:lpstr>Office Theme</vt:lpstr>
      <vt:lpstr>1_Custom Design</vt:lpstr>
      <vt:lpstr>Prince George’s County Council FOOD SECURITY TASK FORCE October 8th, 2021</vt:lpstr>
      <vt:lpstr>PowerPoint Presentation</vt:lpstr>
      <vt:lpstr>Developing Recommendations </vt:lpstr>
      <vt:lpstr>PowerPoint Presentation</vt:lpstr>
      <vt:lpstr>PowerPoint Presentation</vt:lpstr>
      <vt:lpstr>PowerPoint Presentation</vt:lpstr>
      <vt:lpstr>PowerPoint Presentation</vt:lpstr>
      <vt:lpstr>Report &amp; Recommendations First Draft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Prince George’s County Council FOOD SECURITY TASK FORCE October 8th, 2021</dc:title>
  <dc:creator>MichaelRoyst</dc:creator>
  <cp:lastModifiedBy>Evelyn Kelly</cp:lastModifiedBy>
  <cp:revision>1</cp:revision>
  <dcterms:created xsi:type="dcterms:W3CDTF">2013-08-05T14:09:06Z</dcterms:created>
  <dcterms:modified xsi:type="dcterms:W3CDTF">2021-10-08T16:32:28Z</dcterms:modified>
</cp:coreProperties>
</file>